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2" r:id="rId6"/>
    <p:sldId id="263" r:id="rId7"/>
    <p:sldId id="261" r:id="rId8"/>
    <p:sldId id="264" r:id="rId9"/>
    <p:sldId id="268" r:id="rId10"/>
    <p:sldId id="267" r:id="rId11"/>
    <p:sldId id="270" r:id="rId12"/>
    <p:sldId id="271" r:id="rId13"/>
    <p:sldId id="273" r:id="rId14"/>
    <p:sldId id="277" r:id="rId15"/>
    <p:sldId id="299" r:id="rId16"/>
    <p:sldId id="269" r:id="rId17"/>
    <p:sldId id="274" r:id="rId18"/>
    <p:sldId id="278" r:id="rId19"/>
    <p:sldId id="292" r:id="rId20"/>
    <p:sldId id="279" r:id="rId21"/>
    <p:sldId id="300" r:id="rId22"/>
    <p:sldId id="281" r:id="rId23"/>
    <p:sldId id="295" r:id="rId24"/>
    <p:sldId id="305" r:id="rId25"/>
    <p:sldId id="298" r:id="rId26"/>
    <p:sldId id="297" r:id="rId27"/>
    <p:sldId id="304" r:id="rId28"/>
    <p:sldId id="301" r:id="rId29"/>
    <p:sldId id="280" r:id="rId30"/>
    <p:sldId id="291" r:id="rId31"/>
    <p:sldId id="30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B1305D0-01B8-4C33-BC70-4D22B398FF38}">
          <p14:sldIdLst>
            <p14:sldId id="257"/>
            <p14:sldId id="258"/>
          </p14:sldIdLst>
        </p14:section>
        <p14:section name="주제소개" id="{F6739027-7E56-4786-8F64-0C7B8D92349A}">
          <p14:sldIdLst>
            <p14:sldId id="259"/>
            <p14:sldId id="260"/>
            <p14:sldId id="262"/>
            <p14:sldId id="263"/>
            <p14:sldId id="261"/>
          </p14:sldIdLst>
        </p14:section>
        <p14:section name="개발 계획 수립" id="{249425B9-8985-4DCD-A106-6EDA7208B307}">
          <p14:sldIdLst>
            <p14:sldId id="264"/>
            <p14:sldId id="268"/>
            <p14:sldId id="267"/>
          </p14:sldIdLst>
        </p14:section>
        <p14:section name="분석설계" id="{121A1F10-56E6-42E7-B647-0036D337CC16}">
          <p14:sldIdLst>
            <p14:sldId id="270"/>
            <p14:sldId id="271"/>
            <p14:sldId id="273"/>
            <p14:sldId id="277"/>
            <p14:sldId id="299"/>
            <p14:sldId id="269"/>
            <p14:sldId id="274"/>
            <p14:sldId id="278"/>
          </p14:sldIdLst>
        </p14:section>
        <p14:section name="시연영상" id="{7F9B5D16-F4B6-4783-8342-A91D3182E015}">
          <p14:sldIdLst>
            <p14:sldId id="292"/>
          </p14:sldIdLst>
        </p14:section>
        <p14:section name="기술소개" id="{63175D27-51C5-4FBF-886F-25F356332962}">
          <p14:sldIdLst>
            <p14:sldId id="279"/>
          </p14:sldIdLst>
        </p14:section>
        <p14:section name="채팅알람" id="{7B456A7A-CD2B-41D7-8B2D-48409E9795B7}">
          <p14:sldIdLst>
            <p14:sldId id="300"/>
            <p14:sldId id="281"/>
          </p14:sldIdLst>
        </p14:section>
        <p14:section name="저장 후 나가기" id="{37AE8477-05C7-4344-919F-5374AA7B815D}">
          <p14:sldIdLst>
            <p14:sldId id="295"/>
            <p14:sldId id="305"/>
          </p14:sldIdLst>
        </p14:section>
        <p14:section name="스케쥴러" id="{AFF9EF01-0925-43D6-AF96-C47F0A401944}">
          <p14:sldIdLst>
            <p14:sldId id="298"/>
          </p14:sldIdLst>
        </p14:section>
        <p14:section name="이미지 첨부" id="{DD71D85C-A433-4C83-862A-35A6CC2A6FEE}">
          <p14:sldIdLst>
            <p14:sldId id="297"/>
          </p14:sldIdLst>
        </p14:section>
        <p14:section name="트랜잭션" id="{19C1B67E-A317-466A-98B4-60DF256C1FA2}">
          <p14:sldIdLst>
            <p14:sldId id="304"/>
            <p14:sldId id="301"/>
          </p14:sldIdLst>
        </p14:section>
        <p14:section name="형상관리" id="{F077D163-9F22-417B-B45C-0C961A800828}">
          <p14:sldIdLst>
            <p14:sldId id="280"/>
            <p14:sldId id="291"/>
          </p14:sldIdLst>
        </p14:section>
        <p14:section name="마무리" id="{A9F087E2-5711-470A-9DB2-6D2AF748E86A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하 준수" initials="하준" lastIdx="2" clrIdx="0">
    <p:extLst>
      <p:ext uri="{19B8F6BF-5375-455C-9EA6-DF929625EA0E}">
        <p15:presenceInfo xmlns:p15="http://schemas.microsoft.com/office/powerpoint/2012/main" userId="17f02a61855a5f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C7D"/>
    <a:srgbClr val="6C5B7B"/>
    <a:srgbClr val="F67280"/>
    <a:srgbClr val="F8B195"/>
    <a:srgbClr val="5689D4"/>
    <a:srgbClr val="404040"/>
    <a:srgbClr val="F9C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2" autoAdjust="0"/>
    <p:restoredTop sz="71934" autoAdjust="0"/>
  </p:normalViewPr>
  <p:slideViewPr>
    <p:cSldViewPr snapToGrid="0">
      <p:cViewPr varScale="1">
        <p:scale>
          <a:sx n="51" d="100"/>
          <a:sy n="51" d="100"/>
        </p:scale>
        <p:origin x="14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31659-ECC6-4667-B04F-1F99E4EED923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DAB25-E39A-4075-AC89-C4799FA526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92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안녕하세요 자바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196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기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3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차 프로젝트 발표를 맡게 된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_ _ _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입니다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보시는 것은 저희 프로젝트의 일정관리를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간트차트화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한 것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요구사항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스토리보드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DB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설계 등 문서에 관한 일정을 일주일 동안 잡고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실직적인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개발기간을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주동안으로 잡았습니다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나머지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주일은 발표 준비를 위한 날로 잡았습니다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시기별로 나누어 언제까지는 무엇을 끝내고 또 언제까지는 무엇을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끝내고를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팀원들과 함께 상의하며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정하게되어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정해진 기간안에 각자 맡은 부분을 해낼 수 있도록 독려함과 동시에 프로젝트의 진행도를 체크할 수 있는 도구로서 활용되었습니다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물론 처음에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계획된대로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모든것이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이루어지지는 않았지만 먼저 끝낸 팀원들이 아직 시간이 필요한 팀원들의 작업량을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도와주기도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하며 다같이 프로젝트를 완성해 나갈 수 있게 되었던 그러한 도구 였습니다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0" name="Google Shape;330;p1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10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 프로젝트의 설계에 대해서 말씀드리겠습니다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11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530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분석 설계에 첫 번째 과정인 시나리오 부분입니다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시나리오는 저희가 만들려는 서비스의 전반적인 기능의 흐름을 사용자 별로 나눠 정의하는 부분입니다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프로젝트를 진행함에 따라 사용자별 기능들이 조금씩 바뀌어 버전업을 통해 시나리오를 관리하였습니다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프로젝트 초반에는 시나리오를 통해서 진행방향을 정하는데 있어서 많은 도움이 있었습니다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하지만 프로젝트가 중반으로 넘어 가면서 기능 구현이 시나리오와 달라져 시나리오 버전 업데이트가 잘 안되고 관리가 소홀히 되는 경우가 생겼습니다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시나리오 작성은 분명히 초반에 방향을 정하는데 도움이 있었지만 중반부터는 의미가 조금 희미해지는 점이 있었지만 분명히 의미 있는 작업이라고 생각됩니다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</p:txBody>
      </p:sp>
      <p:sp>
        <p:nvSpPr>
          <p:cNvPr id="371" name="Google Shape;371;p15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12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분석 설계의 두 번째 단계인 요구사항 정의서 및 명세서입니다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시나리오에 있는 내용을 바탕으로 작성되었고 기능별 상세한 요구사항과 중요도 난이도를 정해 작성하였습니다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정의서 및 명세서를 통해 개발자가 우선도가 높은 작업을 선별하여 개발에 도움이 되도록 하려고 작성하였고 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실제로 중요도가 높은 기능을 먼저 작업하고 후에 팀에 사정에 따라 중요도가 낮은 작업은 과감히 버리고 좀더 완성도가 높은 기능을 구현하기 위해 시간을 투자하였습니다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371" name="Google Shape;371;p15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13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334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분석 설계의 세 번째 단계인 시퀀스 다이어그램입니다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endParaRPr lang="en-US" altLang="ko-KR" sz="1400" b="0" i="0" strike="noStrike" cap="none" dirty="0">
              <a:solidFill>
                <a:srgbClr val="595959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시퀀스 다이어그램은 저희 개발자가 어떠한 순서로 </a:t>
            </a:r>
            <a:r>
              <a:rPr lang="ko-KR" altLang="en-US" sz="1400" b="0" i="0" strike="noStrike" cap="none" dirty="0" err="1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객체간에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상호작용을 확인하기 작성하였습니다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endParaRPr lang="en-US" altLang="ko-KR" sz="1400" b="0" i="0" strike="noStrike" cap="none" dirty="0">
              <a:solidFill>
                <a:srgbClr val="595959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시퀀스 다이어그램을 통해 개발자가 전체적인 흐름을 숙지하여 사이트를 이용하는 사용자의 검색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회원가입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예약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결제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예약확인 하는 </a:t>
            </a:r>
            <a:endParaRPr lang="en-US" altLang="ko-KR" sz="1400" b="0" i="0" strike="noStrike" cap="none" dirty="0">
              <a:solidFill>
                <a:srgbClr val="595959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과정에 대한 정확한 이해와 흐름을 파악하여 개발에 큰 도움이 되었습니다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sz="1400" b="0" i="0" strike="noStrike" cap="none" dirty="0">
              <a:solidFill>
                <a:srgbClr val="595959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404" name="Google Shape;404;p18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14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176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d9d35dbc3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9575" cy="3089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7d9d35dbc3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2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분석 설계 네 번째 단계인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유즈케이스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다이어그램입니다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시퀀스 다이어그램은 개발자를 위한 다이어그램이라면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유즈케이스는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사이트를 이용하는 사용자를 고려하여 작성하였습니다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실제로 숙소를 예약하고 이용하는 게스트와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숙소관리와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숙소 등록하는 호스트에 입장에서 어떠한 기능들이 필요한지 다이어그램을 작성하였습니다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유즈케이스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다이어그램을 통해서 이용자 입장으로 구현 방향을 정할 때 도움이 되었습니다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유즈케이스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다이어그램의 문제점은 시나리오와 마찬가지로 프로젝트의 진행됨에 따라 기능이 바뀌거나 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삭제 또는 추가되는 상황에서 버전관리가 잘 이루어지지 않았습니다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하지만 사용자 관점으로 구현 방향을 정할 때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의미있는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도움이 되었습니다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endParaRPr sz="12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428" name="Google Shape;428;g7d9d35dbc3_14_0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6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15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저희는 스토리보드에 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96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장 정도의 분량을 뽑아냈습니다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적지 않은 양의 스토리보드는 직접 만들어가면서 저희가 만들어낼 사이트들의 대략적인 흐름을 잡고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어떻게 하면 유저가 더 편하게 사용할 수 있을지에 대한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들과 각각의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 들어가는 기능들은 무엇을 쓰면 좋을지에 대한 이야기를 팀원들과 함께 논의해가며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한땀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한땀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만들었습니다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0" name="Google Shape;330;p1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16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389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다음은 </a:t>
            </a:r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모델링 입니다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저희는 크게 회원 호스트 숙소 예약으로 나눠져 있습니다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먼저 회원에 관련한 테이블에는 회원의 정보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가입타입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회원이 가지는 권한이 있습니다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호스트 관련 테이블입니다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호스트는 별도의 행위없이 숙소를 등록하면 자동으로 정보가 들어가도록 하였습니다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다음으로 숙소 관련 테이블입니다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숙소에는 숙소에 대한 정보와 편의시설 테이블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숙소 스케줄을 확인하는 달력 테이블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해당 숙소에 관한 리뷰 테이블이 있습니다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예약 테이블입니다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예약테이블에는 </a:t>
            </a:r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숙소예약에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관한 정보를 담고 있는 테이블 예약의 상태를 정의하는 테이블 그리고 예약을 한 게스트에 관한 평가 테이블이 있습니다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기타로 채팅 개인정보 관리자 수익 테이블이 있습니다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04" name="Google Shape;404;p18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17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클라이언트의 요청이 들어오면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매핑된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url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통해 컨트롤러로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오게되고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service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로직을 처리하고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데이터를 담고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뷰리졸버를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통해서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클라이언트에 응답해 줍니다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439" name="Google Shape;439;p2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18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저희가 준비한 시연영상을 설명과 함께 보여드리도록 하겠습니다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19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77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목차를 소개해 드리겠습니다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목차로는 주제 소개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개발 계획 수립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기술소개 및 영상재생 후 개발과정 소개를 해드리도록 하겠습니다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Google Shape;1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맑은 고딕" pitchFamily="50" charset="-127"/>
                <a:ea typeface="맑은 고딕" pitchFamily="50" charset="-127"/>
              </a:rPr>
              <a:t>2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 프로젝트에 사용된 기술들과 몇몇의 코드와 그림 및 사진들을 보여드리겠습니다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20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349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생판 모르는 사람이 우리집에 들어오는데 한 번도 연락을 취하지 않는게 말이 될까요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? 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호스트와 게스트의 안전을 위해서 둘의 의사소통은 필수였고 뿐만 아니라 빠르게 연락을 취하기 위해서 알림 기능을 추가 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사용자가 쉽게 접근하기 위해서 카카오톡과 최대한 유사하게 기능을 만들었습니다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현재 사용자는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2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번 채팅방에 입장해 있기 때문에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번 채팅방의 알림이 사라지지 않는 것을 확인 할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수있습니다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흐름에 대해서는 다음장에 설명 드리도록 하겠습니다</a:t>
            </a:r>
          </a:p>
        </p:txBody>
      </p:sp>
      <p:sp>
        <p:nvSpPr>
          <p:cNvPr id="571" name="Google Shape;571;p3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21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443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어려운 로직은 아니지만 모든 페이지에서 공통적으로 사용하기 때문에 에러가 나지 않도록 코드를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짜는과정이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어려웠다고 이 부분을 담당한 팀원이 전했습니다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1" name="Google Shape;571;p3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22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이와 같이 숙소등록을 하다가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번 화면에서 일부러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메인화면으로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나가보겠습니다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번 화면에서 다시 숙소등록 버튼을 누르게 되면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사용자가 </a:t>
            </a:r>
            <a:r>
              <a:rPr lang="en-US" altLang="ko-KR" b="0" i="0" dirty="0" err="1">
                <a:effectLst/>
                <a:latin typeface="Arial" panose="020B0604020202020204" pitchFamily="34" charset="0"/>
              </a:rPr>
              <a:t>url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을 직접 입력해서 이동하는 것을 방지하는 것도 겸해서 컨트롤러의 모든 메서드마다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가장최근에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저장된 화면을 불러오는 코드를 적었습니다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effectLst/>
                <a:latin typeface="Arial" panose="020B0604020202020204" pitchFamily="34" charset="0"/>
              </a:rPr>
              <a:t>이는 불필요하게 코드가 쓰여진다고 생각되어서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AOP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를 적용하여 중복되는 코드를 최소화하였습니다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559" name="Google Shape;559;p2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23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60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요즘 세상을 살아가는 사람들은 항상 많은 일에 쫓기며 살아가고 있습니다 지금 보시는 코드는 호스트가 숙소등록을 하는 과정에서 사용되는 코드인데요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숙소는 호스트가 상품을 판매하는 것이기 때문에 숙소를 등록하는 과정에서 신중을 가하다 보면 결코 짧지 않은 시간이 투자되는 과정입니다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그래서 저희는 호스트의 사정을 봐주기로 했습니다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숙소등록을 하다가 급하게 어딘가를 가야하는 일이 생길 수도 있고 갑자기 인터넷이 안되어 등록 중에  인터넷이 끊길 수도 있습니다 다음화면 보시죠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9" name="Google Shape;559;p2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24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08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다음 기술 설명은 오라클 데이터 베이스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JOB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객체를 이용한 스케줄링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스케줄링을 사용한 이유는 게스트가 방을 예약 하고 예약한 방에서 휴식을 취하고 퇴실 했을 경우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그 예약의 상태를 변경 시켜 주기 위해서 사용 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우선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현재 날짜를 기준으로 예약 상태를 숙박 완료 상태로 변경 시켜주는 프로시저를 하나 생성을 하고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DBMS_JOB.SUBMIT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이라는 구문을 이용 하여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PROCEDURE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매일 자정에 한번 실행 시켜주는 스케줄러를 생성 하여 데이터베이스 에서 자동으로 예약 상태를 변경 시키도록 하였습니다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9" name="Google Shape;559;p2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25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422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보통 정보 수정에서 이름을 수정 하는 경우에는 프로세스데이터나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컨텐트타입을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명시하지 않습니다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ko-KR" altLang="en-US" b="0" i="0" dirty="0" err="1">
                <a:effectLst/>
                <a:latin typeface="Arial" panose="020B0604020202020204" pitchFamily="34" charset="0"/>
              </a:rPr>
              <a:t>그래서저희도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처음에 일반 비동기처리와 같은 방식으로 컨트롤러에 요청을 보냈습니다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처리하다보니파일을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업로드하는 대신 파일이름만 가져오는 상황이 발생하였습니다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이유를 찾아보니 프로세스데이터는 일반적으로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쿼리스트링으로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만드는데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파일 전송의 경우 이를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하지않아야하기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때문에 프로세스데이터를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false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로 설정해 주어야 합니다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 err="1">
                <a:effectLst/>
                <a:latin typeface="Arial" panose="020B0604020202020204" pitchFamily="34" charset="0"/>
              </a:rPr>
              <a:t>컨텐트타입에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따라서 클라이언트에서 서버로 보내는 데이터 형식이 달라집니다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디폴트로는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UTF-8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이잡혀있는데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저희는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파일업로드를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해야하기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때문에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컨텐트타입을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false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로 하고 새로 폼객체를 생성하고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새로운 요청을 보내서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파일업로드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비동기 처리를 했습니다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9" name="Google Shape;559;p2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26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530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시작하기 버튼을 클릭하면 데이터베이스에 호스트를 등록하고 그후에 숙소를 등록합니다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이 과정에서 호스트가 등록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되어야만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숙소를 등록할 수 있기 때문에 두 로직을 하나의 트랜잭션으로 묶을 필요가 있었습니다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숙소등록 호스트등록 둘 중 하나가 실패하게 된다면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DB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에 저장되는 데이터가 롤백이 되고 에러메시지 화면으로 이동하게 됩니다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트랜잭션으로 묶으려는 메서드에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트랜잭셔널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어노테이션을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추가하는 것으로 어렵지 않게 구현할 수 있었습니다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59" name="Google Shape;559;p2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27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281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시작하기 버튼을 클릭하면 데이터베이스에 호스트를 등록하고 그후에 숙소를 등록합니다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이 과정에서 호스트가 등록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되어야만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숙소를 등록할 수 있기 때문에 두 로직을 하나의 트랜잭션으로 묶을 필요가 있었습니다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숙소등록 호스트등록 둘 중 하나가 실패하게 된다면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DB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에 저장되는 데이터가 롤백이 되고 에러메시지 화면으로 이동하게 됩니다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트랜잭션으로 묶으려는 메서드에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트랜잭셔널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어노테이션을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추가하는 것으로 어렵지 않게 구현할 수 있었습니다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59" name="Google Shape;559;p2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28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164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d91516a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g7d91516a1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저희가 사용한 기술들입니다 최대한 많은 기술들을 사용하려 노력하였습니다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앞에 나와있는 기술들은 익숙한 것도 많고 익숙하지 않은 것들도 몇몇 있었지만 프로젝트를 진행함에 따라서 다른 상황에서도 이를 적용시킬 수 있는 능력을 기를 수 있었습니다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4" name="Google Shape;494;g7d91516a10_1_0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29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저희팀의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프로젝트 선정과정과 사이트 로고에 대한 의미 그리고 분업은 어떻게 하였는지 벤치마킹을 어떻게 하였는지에 대해서 설명해드리도록 하겠습니다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3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405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2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저희팀의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프로젝트 형상관리는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을 이용하여 하였습니다 툴로는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sourcetree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사용하였는데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git bash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등 명령어로 하는 툴보다는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GUI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 많아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 익숙하지 않은 팀원들도 편리하게 사용할 수 있었습니다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직관적인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커밋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Pull, Push,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브랜치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병합 등의 버튼을 이용하여 간편하게 형상관리를 할 수 있어서 유용하게 사용하였습니다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브랜치를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나누는 과정은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메인을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만들어 각 팀원마다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브랜치를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하나씩 나누고 작업한 내용을 개인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브랜치에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올리 개인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브랜치를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하나하나 병합하며 작업을 하여 작업내용이 소실되는 등의 오류를 최소화 하였습니다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3" name="Google Shape;803;p38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6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30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안녕하세요 자바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196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기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3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차 프로젝트 발표를 맡게 된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_ _ _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입니다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31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61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코로나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19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로 인해 사회적 거리두기가 의무화 되면서 집에 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있는시간이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늘어나게 됐습니다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집에서 유튜브를 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본다거나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다들 집에서 안 나가려고 합니다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b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</a:b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그런 이유로 관광산업이 크게 줄어들고 있지만 </a:t>
            </a:r>
            <a:r>
              <a:rPr lang="en-US" altLang="ko-KR" sz="12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(</a:t>
            </a:r>
            <a:r>
              <a:rPr lang="ko-KR" altLang="en-US" sz="12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느끼하게 웃으면서 장난스럽게</a:t>
            </a:r>
            <a:r>
              <a:rPr lang="en-US" altLang="ko-KR" sz="12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)</a:t>
            </a:r>
            <a:r>
              <a:rPr lang="ko-KR" altLang="en-US" sz="12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 저 같은 경우에는 하지말라고 하면 괜히 더 하고 싶어요</a:t>
            </a:r>
            <a:r>
              <a:rPr lang="en-US" altLang="ko-KR" sz="12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u="sng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ㅎㅎ</a:t>
            </a:r>
            <a:endParaRPr lang="en-US" altLang="ko-KR" sz="1200" u="sng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u="sng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 같은 사람들이 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많은지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요즘관광 트렌드가 생활권 내에서 즐기는 이른바 로컬여행으로 변화되고 있습니다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코로나 종식 이후에도 타인과의 접촉이 많은 단체 관광보다는 소규모로 로컬 여행을 계속 선호할 것이라고 바라보고 있기 때문에 내국인들이 기존보다 저렴하고 편하게 국내여행을 할 수 있도록 프로젝트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[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잠시 쉼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,]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을 준비했습니다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71" name="Google Shape;171;p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4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[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잠시 쉼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,]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의 주요 이용 고객은 게스트와 호스트로 이루어져 있습니다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게스트는 일정기간 동안 숙소를 이용하고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사용료를 지불합니다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호스트는 숙소를 제공해주는 이용자로 숙소를 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제공함으로서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게스트에게서 숙소 사용료를 받습니다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또한 저희 사이트에서는 게스트가 숙소등록을 통해 호스트가 될 수도 있고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숙소등록을 한 호스트가 다른 호스트의 방을 이용할 수도 있는 게스트가 될 수도 있는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유연한 체계를 통하여 사이트 이용자의 제약을 최대한 줄였습니다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232" name="Google Shape;232;p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5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저희는 날로 늘어나는 숙박업소 정보 제공 사이트들을 이용하여 벤치마킹을 하였습니다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대표적인 숙박업 공유 서비스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‘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에어비앤비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’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그리고 국내에 특화되어 있는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‘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야놀자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’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와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‘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여기어때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’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호텔을 위주로 서비스를 제공하는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‘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데일리 호텔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’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들을 직접 사용해보고 접속하여 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[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잠시 쉼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,]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에 적용해보고자 노력을 하였습니다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252" name="Google Shape;252;p7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6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d9d35dbc3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7d9d35dbc3_3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만약에 여행을 왔다고 생각해봅시다 여러분들은 무거운 짐을 들고 숙소에 들어와서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혹은 짐을 던져두고 바로 밖으로 나가 신나게 구경을 하고 난 다음 숙소로 돌아왔을 때 어떤 일을 하시나요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??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바로 개운하게 씻고 침대에 누워 근처에 있는 창가로 바깥의 풍경을 바라보죠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저희는 그러한 행복한 기억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힐링의 느낌을 살리고자 로고를 만들었습니다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 사이트의 이름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[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잠시 쉼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,]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을 일시정지 버튼으로 이미지화 한 다음 일시정지 버튼과 창문을 매치하여 로고를 제작하였습니다  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85" name="Google Shape;185;g7d9d35dbc3_3_35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7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자 이제 프로젝트의 큰 줄기가 정해졌습니다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개발을 하기 위한 계획을 세우는 과정을 보여드리겠습니다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8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93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선정된 주제에 따라서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구현해야할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기능들을 대략적으로 나누고 나누어진 기능들을 팀원들이 함께 분업하여 각자의 담당 부분을 가져가는 부분입니다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이때 저희가 많은 아이디어들을 생각해내고 너무 터무니없는 아이디어들은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줄여가기도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하면서 프로젝트의 전체적인 윤곽을 잡아가는 과정을 거치며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체계적으로 프로젝트 계획을 수립할 수 있었습니다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0" name="Google Shape;330;p1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9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9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09823-5866-40D7-BE76-C5B648E3D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F22467-A75E-4350-AF55-FB0E9F010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2EF3C2-A39D-4D98-93C0-A9D3E821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68EFF6-2A4F-4507-9E8B-2807C6E6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AB0BE-9922-420F-AB03-D912F54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48C12-8AC4-4EB3-B3D4-17A6617D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EB873-7740-42C5-B3A7-E433DFCA8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C9F96-FA53-4661-A0BE-F465BF59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F4D8F-B414-4D77-BF51-AC003A10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BFF431-224F-4636-8E3D-4D863E47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8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41ABC4-4FE1-48CC-B7F2-11F787B1E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A6D233-5BF3-4F14-A8A0-403B9C76E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A02E0-E898-4375-BDA4-0F6FEACE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DB9F0A-D02B-414D-9FB5-F181F333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6A150C-66F7-4F7D-B58F-90CE2BF5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226CA-3178-4D61-998E-E626E93D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DD10F-5E40-4F32-A357-C497E15F8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885D79-B3D2-4E94-9218-B109E0B0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7B706-20B3-4A85-9EB2-AC2FD55F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6C3257-0E56-4BD1-917A-37E72583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29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F5C38-467B-49DE-922B-B271A7B9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FA1D9-5FC6-4E9F-8499-07B0A7C25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11B438-94A2-446E-8316-86EA729C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EA3C5-73F3-4E89-84A2-52084AA1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F4668-4FAD-4D73-9EC0-2407120D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675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906BB-4CFC-4F47-9E4A-B6324013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EB6F4F-034C-41A5-8054-E94D07D2B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7E5BED-EB6F-4AB7-AE93-1D9ED2811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036C7-19FB-4605-BFA0-04E01668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28C9A0-1E1C-4EB7-B619-7CEC431C7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1A3B02-E0B1-4877-A00E-7D265E4D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16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74CEE-B24E-431A-8567-B98AE105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A1231-F2EA-4DEA-9950-E037F1F6B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83A67F-EB5E-46E6-B357-69EF9085F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64B317-B7E0-4CD9-AE3F-E5FFF8A8A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87E8EF-B21F-4788-B535-D8D91F2C8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0494F2-934E-4BD0-8F98-6341CECB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92A512-D827-42FB-A9E0-48B46F41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FB4BEE-8ECB-41B2-B5CD-37DDA1FB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4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36A2C-3345-4D20-9846-DCF23D20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8B55C3-5A25-4591-8BFA-249CFCDD5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28DE5A-B4C9-44DB-BF0F-1073B5C8F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3D1F96-CDCA-4AFD-8913-27C3DFCD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8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EA9CF2-D9CD-4B34-9C80-2D25F9256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062B2B-5BA7-4BED-A694-5D253B93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04C9F6-3AA6-41D8-948A-C129CCD1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9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1E984-7DA2-4B9A-8991-983B54DA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791CF-F52F-4E1A-A793-7941502FA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A59B8A-57B5-453B-9A36-B3CFA2930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E22F5-D481-4265-999E-BAADA824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3269A1-CDEB-466D-82E6-1D195E2D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516322-7DE7-4F55-9110-535499A7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4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3B8AE-8E77-4675-90CF-10282512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728109-317C-4DD8-A34E-B82B43E0A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C939EF-EB2F-4560-AD9D-084E137E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6BE7C6-D1FA-4B89-8381-9B363292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A2EBA6-1118-4383-8B27-E051DB61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A6381-DD10-4F3A-8B52-23650492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3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498559-96FF-44AF-8258-48C80706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CA42F-7CF6-4934-8792-4BF0072F8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FEBB7-49D8-42FE-A7B6-E8145038DA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A83F-16C5-4B54-93F8-E9295F22E38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E1D2B-0BB1-4B5E-B2DE-68F6AC34C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4AB22-3C88-4509-90AD-B3BE37D04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27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5.png"/><Relationship Id="rId18" Type="http://schemas.openxmlformats.org/officeDocument/2006/relationships/image" Target="../media/image30.png"/><Relationship Id="rId26" Type="http://schemas.openxmlformats.org/officeDocument/2006/relationships/image" Target="../media/image3.jpeg"/><Relationship Id="rId3" Type="http://schemas.openxmlformats.org/officeDocument/2006/relationships/image" Target="../media/image55.png"/><Relationship Id="rId21" Type="http://schemas.openxmlformats.org/officeDocument/2006/relationships/image" Target="../media/image69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29.png"/><Relationship Id="rId25" Type="http://schemas.openxmlformats.org/officeDocument/2006/relationships/image" Target="../media/image35.png"/><Relationship Id="rId33" Type="http://schemas.openxmlformats.org/officeDocument/2006/relationships/image" Target="../media/image79.jpe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8.png"/><Relationship Id="rId20" Type="http://schemas.openxmlformats.org/officeDocument/2006/relationships/image" Target="../media/image32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2.png"/><Relationship Id="rId32" Type="http://schemas.openxmlformats.org/officeDocument/2006/relationships/image" Target="../media/image78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28" Type="http://schemas.openxmlformats.org/officeDocument/2006/relationships/image" Target="../media/image74.png"/><Relationship Id="rId10" Type="http://schemas.openxmlformats.org/officeDocument/2006/relationships/image" Target="../media/image62.png"/><Relationship Id="rId19" Type="http://schemas.openxmlformats.org/officeDocument/2006/relationships/image" Target="../media/image33.png"/><Relationship Id="rId31" Type="http://schemas.openxmlformats.org/officeDocument/2006/relationships/image" Target="../media/image77.jp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.jpeg"/><Relationship Id="rId4" Type="http://schemas.openxmlformats.org/officeDocument/2006/relationships/image" Target="../media/image8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-10795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661092" y="5644075"/>
            <a:ext cx="4869815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비트캠프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자바 </a:t>
            </a:r>
            <a:r>
              <a:rPr lang="en-US" altLang="ko-KR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196</a:t>
            </a: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 </a:t>
            </a:r>
            <a:r>
              <a:rPr lang="en-US" altLang="ko-KR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4</a:t>
            </a: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조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4" y="480322"/>
            <a:ext cx="6284432" cy="3139290"/>
          </a:xfrm>
          <a:prstGeom prst="rect">
            <a:avLst/>
          </a:prstGeom>
        </p:spPr>
      </p:pic>
      <p:sp>
        <p:nvSpPr>
          <p:cNvPr id="6" name="Google Shape;127;p1">
            <a:extLst>
              <a:ext uri="{FF2B5EF4-FFF2-40B4-BE49-F238E27FC236}">
                <a16:creationId xmlns:a16="http://schemas.microsoft.com/office/drawing/2014/main" id="{7DE7CB50-BE0B-46E9-AB87-242C6F7BA5F3}"/>
              </a:ext>
            </a:extLst>
          </p:cNvPr>
          <p:cNvSpPr txBox="1"/>
          <p:nvPr/>
        </p:nvSpPr>
        <p:spPr>
          <a:xfrm>
            <a:off x="3661092" y="4430150"/>
            <a:ext cx="4869815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[</a:t>
            </a:r>
            <a:r>
              <a:rPr lang="ko-KR" altLang="en-US" sz="6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잠시 쉼</a:t>
            </a:r>
            <a:r>
              <a:rPr lang="en-US" altLang="ko-KR" sz="6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,]</a:t>
            </a:r>
            <a:endParaRPr sz="6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/>
          <p:nvPr/>
        </p:nvSpPr>
        <p:spPr>
          <a:xfrm>
            <a:off x="0" y="-635"/>
            <a:ext cx="12229465" cy="456120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38" name="Google Shape;338;p11"/>
          <p:cNvSpPr txBox="1"/>
          <p:nvPr/>
        </p:nvSpPr>
        <p:spPr>
          <a:xfrm>
            <a:off x="471170" y="286385"/>
            <a:ext cx="697547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프로젝트 </a:t>
            </a:r>
            <a:r>
              <a:rPr lang="en-US" altLang="ko-KR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‘</a:t>
            </a:r>
            <a:r>
              <a:rPr lang="en-US" altLang="ko-KR" sz="3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PAUSE’</a:t>
            </a:r>
            <a:r>
              <a:rPr lang="en-US" sz="3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의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ko-KR" alt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일정관리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DB08C6-482B-4D3D-BAE7-742AFD934B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62F6D6-B324-48DE-8451-6ED722163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28" y="990462"/>
            <a:ext cx="7444543" cy="51532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0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955321" y="5112534"/>
            <a:ext cx="4281357" cy="42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설계</a:t>
            </a:r>
            <a:endParaRPr sz="4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3" y="566384"/>
            <a:ext cx="6284432" cy="31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"/>
          <p:cNvSpPr/>
          <p:nvPr/>
        </p:nvSpPr>
        <p:spPr>
          <a:xfrm>
            <a:off x="0" y="-12700"/>
            <a:ext cx="12202795" cy="456120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74" name="Google Shape;374;p15"/>
          <p:cNvSpPr txBox="1"/>
          <p:nvPr/>
        </p:nvSpPr>
        <p:spPr>
          <a:xfrm>
            <a:off x="4193540" y="633730"/>
            <a:ext cx="3853815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439843" y="194874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시나리오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FA4B27-5232-496E-B204-36048CD23C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117575F-F65E-4650-A305-FDEF888D107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13" y="1570782"/>
            <a:ext cx="2489802" cy="353073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924DBDF-E4DF-42EF-80AD-7287BEFE56B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55" y="2408425"/>
            <a:ext cx="2501888" cy="3526246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A12F84A-6365-6141-AC29-F96C7B8107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59"/>
          <a:stretch/>
        </p:blipFill>
        <p:spPr>
          <a:xfrm>
            <a:off x="8505337" y="3858118"/>
            <a:ext cx="3277424" cy="172095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829955-64E8-7B48-8F0F-47E843290FC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1" y="1570782"/>
            <a:ext cx="2650182" cy="348708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E235B9F-AC8F-EB45-AC84-62417A76906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83" y="2409074"/>
            <a:ext cx="2489802" cy="35223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CE8853-5132-BD4C-BC6F-8F0104E0B7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5337" y="1989278"/>
            <a:ext cx="3277424" cy="1587820"/>
          </a:xfrm>
          <a:prstGeom prst="rect">
            <a:avLst/>
          </a:prstGeom>
        </p:spPr>
      </p:pic>
      <p:cxnSp>
        <p:nvCxnSpPr>
          <p:cNvPr id="15" name="Google Shape;469;p21">
            <a:extLst>
              <a:ext uri="{FF2B5EF4-FFF2-40B4-BE49-F238E27FC236}">
                <a16:creationId xmlns:a16="http://schemas.microsoft.com/office/drawing/2014/main" id="{4927137D-3E73-F04D-A796-E6ED49A431CB}"/>
              </a:ext>
            </a:extLst>
          </p:cNvPr>
          <p:cNvCxnSpPr>
            <a:cxnSpLocks/>
          </p:cNvCxnSpPr>
          <p:nvPr/>
        </p:nvCxnSpPr>
        <p:spPr>
          <a:xfrm>
            <a:off x="4089505" y="4895849"/>
            <a:ext cx="409575" cy="0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" name="Google Shape;469;p21">
            <a:extLst>
              <a:ext uri="{FF2B5EF4-FFF2-40B4-BE49-F238E27FC236}">
                <a16:creationId xmlns:a16="http://schemas.microsoft.com/office/drawing/2014/main" id="{B8BA6430-C54F-C94A-93D6-C7FDCBA8FE8D}"/>
              </a:ext>
            </a:extLst>
          </p:cNvPr>
          <p:cNvCxnSpPr>
            <a:cxnSpLocks/>
          </p:cNvCxnSpPr>
          <p:nvPr/>
        </p:nvCxnSpPr>
        <p:spPr>
          <a:xfrm>
            <a:off x="8047355" y="4895849"/>
            <a:ext cx="409575" cy="0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"/>
          <p:cNvSpPr/>
          <p:nvPr/>
        </p:nvSpPr>
        <p:spPr>
          <a:xfrm>
            <a:off x="0" y="-12700"/>
            <a:ext cx="12202795" cy="456120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74" name="Google Shape;374;p15"/>
          <p:cNvSpPr txBox="1"/>
          <p:nvPr/>
        </p:nvSpPr>
        <p:spPr>
          <a:xfrm>
            <a:off x="4193540" y="633730"/>
            <a:ext cx="3853815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439843" y="194874"/>
            <a:ext cx="5825490" cy="64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요구사항 정의서 및 명세서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FA4B27-5232-496E-B204-36048CD23C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62E8C98A-019C-3646-A4E9-D8D49EBB0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6" y="3551084"/>
            <a:ext cx="10724444" cy="2174306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717077EA-FB87-0745-9700-8C1601BB1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6" y="1619534"/>
            <a:ext cx="10724444" cy="173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10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"/>
          <p:cNvSpPr txBox="1"/>
          <p:nvPr/>
        </p:nvSpPr>
        <p:spPr>
          <a:xfrm>
            <a:off x="354964" y="84455"/>
            <a:ext cx="5049373" cy="92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Sequence-Diagram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1DBB6-A849-4ABB-94EB-A8E6AA618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32" y="772160"/>
            <a:ext cx="9831335" cy="58489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77E978-0E25-41F1-A4B9-41E8A1B4BD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2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42799B-0C21-4499-98A2-B00347E77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3" y="3617065"/>
            <a:ext cx="8066489" cy="29023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37428C-E7D2-4808-B0B0-E214F230D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30" y="681947"/>
            <a:ext cx="8066489" cy="2747053"/>
          </a:xfrm>
          <a:prstGeom prst="rect">
            <a:avLst/>
          </a:prstGeom>
        </p:spPr>
      </p:pic>
      <p:pic>
        <p:nvPicPr>
          <p:cNvPr id="435" name="Google Shape;435;g7d9d35dbc3_14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558" y="1247487"/>
            <a:ext cx="3644764" cy="41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7d9d35dbc3_14_0"/>
          <p:cNvSpPr txBox="1"/>
          <p:nvPr/>
        </p:nvSpPr>
        <p:spPr>
          <a:xfrm>
            <a:off x="375920" y="254635"/>
            <a:ext cx="5290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USE CASE DIAGRAM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33" name="Google Shape;433;g7d9d35dbc3_14_0"/>
          <p:cNvSpPr txBox="1"/>
          <p:nvPr/>
        </p:nvSpPr>
        <p:spPr>
          <a:xfrm>
            <a:off x="203848" y="3352683"/>
            <a:ext cx="991905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게스트</a:t>
            </a:r>
            <a:endParaRPr sz="1800" b="1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434" name="Google Shape;434;g7d9d35dbc3_14_0"/>
          <p:cNvSpPr txBox="1"/>
          <p:nvPr/>
        </p:nvSpPr>
        <p:spPr>
          <a:xfrm>
            <a:off x="2893299" y="5462850"/>
            <a:ext cx="916697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1800" b="1" i="0" u="none" strike="noStrike" cap="none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호스트</a:t>
            </a:r>
            <a:endParaRPr sz="1800" b="1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33F7A7-1B71-4905-87D7-34144BB8658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/>
          <p:nvPr/>
        </p:nvSpPr>
        <p:spPr>
          <a:xfrm>
            <a:off x="0" y="-635"/>
            <a:ext cx="12229465" cy="456120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38" name="Google Shape;338;p11"/>
          <p:cNvSpPr txBox="1"/>
          <p:nvPr/>
        </p:nvSpPr>
        <p:spPr>
          <a:xfrm>
            <a:off x="471170" y="286385"/>
            <a:ext cx="8040652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프로젝트 </a:t>
            </a:r>
            <a:r>
              <a:rPr lang="en-US" altLang="ko-KR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‘</a:t>
            </a:r>
            <a:r>
              <a:rPr lang="en-US" altLang="ko-KR" sz="3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PAUSE’</a:t>
            </a:r>
            <a:r>
              <a:rPr lang="en-US" sz="3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의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스토리보드 작업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DB08C6-482B-4D3D-BAE7-742AFD934B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4" name="그림 3" descr="텍스트, 금속, 여러개이(가) 표시된 사진&#10;&#10;자동 생성된 설명">
            <a:extLst>
              <a:ext uri="{FF2B5EF4-FFF2-40B4-BE49-F238E27FC236}">
                <a16:creationId xmlns:a16="http://schemas.microsoft.com/office/drawing/2014/main" id="{BA309574-0D4A-4271-9958-229DB3BAFA6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60" y="1488283"/>
            <a:ext cx="4472029" cy="2084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7D8F78-A6B1-4DC0-A33D-A247C60454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16" y="2360602"/>
            <a:ext cx="4472029" cy="2059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9D5A1A-A019-4A6C-9DCB-B4846BCA7CA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75" y="3213625"/>
            <a:ext cx="4472029" cy="2060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126071-40D6-4755-9F02-A50BFB4212A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93" y="4263150"/>
            <a:ext cx="4459019" cy="20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2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"/>
          <p:cNvSpPr txBox="1"/>
          <p:nvPr/>
        </p:nvSpPr>
        <p:spPr>
          <a:xfrm>
            <a:off x="354965" y="84455"/>
            <a:ext cx="3854450" cy="92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DB_Modeling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77E978-0E25-41F1-A4B9-41E8A1B4BD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9FFAB2-C533-452A-AD06-3B7CF3802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299"/>
            <a:ext cx="11993720" cy="4811402"/>
          </a:xfrm>
          <a:prstGeom prst="rect">
            <a:avLst/>
          </a:prstGeom>
        </p:spPr>
      </p:pic>
      <p:sp>
        <p:nvSpPr>
          <p:cNvPr id="414" name="Google Shape;414;p18"/>
          <p:cNvSpPr/>
          <p:nvPr/>
        </p:nvSpPr>
        <p:spPr>
          <a:xfrm>
            <a:off x="7521183" y="1890042"/>
            <a:ext cx="2041917" cy="1877051"/>
          </a:xfrm>
          <a:prstGeom prst="donut">
            <a:avLst>
              <a:gd name="adj" fmla="val 1507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D0D6D-D603-9748-93DB-21D0BB8D6B3A}"/>
              </a:ext>
            </a:extLst>
          </p:cNvPr>
          <p:cNvSpPr txBox="1"/>
          <p:nvPr/>
        </p:nvSpPr>
        <p:spPr>
          <a:xfrm>
            <a:off x="7644121" y="2118251"/>
            <a:ext cx="73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400" dirty="0">
              <a:highlight>
                <a:srgbClr val="0000FF"/>
              </a:highlight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F8DB6FD-7F00-8B47-9AFC-E6015B29FEF2}"/>
              </a:ext>
            </a:extLst>
          </p:cNvPr>
          <p:cNvSpPr/>
          <p:nvPr/>
        </p:nvSpPr>
        <p:spPr>
          <a:xfrm>
            <a:off x="4300654" y="1009015"/>
            <a:ext cx="914400" cy="3717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인증</a:t>
            </a:r>
            <a:endParaRPr kumimoji="1" lang="en-US" altLang="ko-KR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A7C9C22-DBB2-4D4A-9821-5790CA94711D}"/>
              </a:ext>
            </a:extLst>
          </p:cNvPr>
          <p:cNvSpPr/>
          <p:nvPr/>
        </p:nvSpPr>
        <p:spPr>
          <a:xfrm>
            <a:off x="4300654" y="1832004"/>
            <a:ext cx="914400" cy="3717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숙소</a:t>
            </a:r>
            <a:endParaRPr kumimoji="1" lang="en-US" altLang="ko-KR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00A60FD-62E9-144F-AA85-DC966CCE0DC9}"/>
              </a:ext>
            </a:extLst>
          </p:cNvPr>
          <p:cNvSpPr/>
          <p:nvPr/>
        </p:nvSpPr>
        <p:spPr>
          <a:xfrm>
            <a:off x="4726791" y="4532420"/>
            <a:ext cx="1508631" cy="371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호스트 리뷰</a:t>
            </a:r>
            <a:endParaRPr kumimoji="1" lang="en-US" altLang="ko-KR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AD90F41-8BB9-A442-B98E-445A532626A6}"/>
              </a:ext>
            </a:extLst>
          </p:cNvPr>
          <p:cNvSpPr/>
          <p:nvPr/>
        </p:nvSpPr>
        <p:spPr>
          <a:xfrm>
            <a:off x="6382716" y="1023299"/>
            <a:ext cx="1508631" cy="3717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호스트 등록</a:t>
            </a:r>
            <a:endParaRPr kumimoji="1" lang="en-US" altLang="ko-KR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47A8F73-3CD9-8543-BB44-536BC7E0AEDC}"/>
              </a:ext>
            </a:extLst>
          </p:cNvPr>
          <p:cNvSpPr/>
          <p:nvPr/>
        </p:nvSpPr>
        <p:spPr>
          <a:xfrm>
            <a:off x="5696445" y="3973554"/>
            <a:ext cx="914400" cy="3717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수익</a:t>
            </a:r>
            <a:endParaRPr kumimoji="1" lang="en-US" altLang="ko-KR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F045573-BAEA-9644-8405-FBF49956E5CB}"/>
              </a:ext>
            </a:extLst>
          </p:cNvPr>
          <p:cNvSpPr/>
          <p:nvPr/>
        </p:nvSpPr>
        <p:spPr>
          <a:xfrm>
            <a:off x="6976947" y="2017857"/>
            <a:ext cx="914400" cy="37170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회원</a:t>
            </a:r>
            <a:endParaRPr kumimoji="1" lang="en-US" altLang="ko-KR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1335455-FB8A-FA49-AFE6-E4B27B687477}"/>
              </a:ext>
            </a:extLst>
          </p:cNvPr>
          <p:cNvSpPr/>
          <p:nvPr/>
        </p:nvSpPr>
        <p:spPr>
          <a:xfrm>
            <a:off x="4300654" y="4040458"/>
            <a:ext cx="914400" cy="371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예약</a:t>
            </a:r>
            <a:endParaRPr kumimoji="1" lang="en-US" altLang="ko-KR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A56F47C-2691-3749-963B-F88760F3A2D0}"/>
              </a:ext>
            </a:extLst>
          </p:cNvPr>
          <p:cNvSpPr/>
          <p:nvPr/>
        </p:nvSpPr>
        <p:spPr>
          <a:xfrm>
            <a:off x="5215054" y="2497620"/>
            <a:ext cx="1508631" cy="3717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호스트 등록</a:t>
            </a:r>
            <a:endParaRPr kumimoji="1" lang="en-US" altLang="ko-KR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2ED128E-17BD-984C-80AA-4A5E819776F9}"/>
              </a:ext>
            </a:extLst>
          </p:cNvPr>
          <p:cNvSpPr/>
          <p:nvPr/>
        </p:nvSpPr>
        <p:spPr>
          <a:xfrm>
            <a:off x="9864010" y="2086285"/>
            <a:ext cx="914400" cy="3717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관리자</a:t>
            </a:r>
            <a:endParaRPr kumimoji="1" lang="en-US" altLang="ko-KR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260D554-4FBA-6E41-B49C-E02608914B07}"/>
              </a:ext>
            </a:extLst>
          </p:cNvPr>
          <p:cNvSpPr/>
          <p:nvPr/>
        </p:nvSpPr>
        <p:spPr>
          <a:xfrm>
            <a:off x="9771559" y="1037612"/>
            <a:ext cx="914400" cy="3717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채팅</a:t>
            </a:r>
            <a:endParaRPr kumimoji="1" lang="en-US" altLang="ko-KR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7DDBB9F-9878-644B-95B7-7918499755A4}"/>
              </a:ext>
            </a:extLst>
          </p:cNvPr>
          <p:cNvSpPr/>
          <p:nvPr/>
        </p:nvSpPr>
        <p:spPr>
          <a:xfrm>
            <a:off x="7454382" y="3403141"/>
            <a:ext cx="1316470" cy="37170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가입 타입</a:t>
            </a:r>
            <a:endParaRPr kumimoji="1" lang="en-US" altLang="ko-KR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21469087-E814-7C4F-B8B8-8AB0DB3626C4}"/>
              </a:ext>
            </a:extLst>
          </p:cNvPr>
          <p:cNvSpPr/>
          <p:nvPr/>
        </p:nvSpPr>
        <p:spPr>
          <a:xfrm>
            <a:off x="9629901" y="2698593"/>
            <a:ext cx="1148509" cy="3717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개인정보</a:t>
            </a:r>
            <a:endParaRPr kumimoji="1" lang="en-US" altLang="ko-KR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0CEEF34-124C-5F49-B5BF-CEDAE1D9FA7E}"/>
              </a:ext>
            </a:extLst>
          </p:cNvPr>
          <p:cNvSpPr/>
          <p:nvPr/>
        </p:nvSpPr>
        <p:spPr>
          <a:xfrm>
            <a:off x="9925086" y="3601847"/>
            <a:ext cx="914400" cy="37170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권한</a:t>
            </a:r>
            <a:endParaRPr kumimoji="1" lang="en-US" altLang="ko-KR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6605594-B2CA-5F44-92C7-66A9D7EF06FF}"/>
              </a:ext>
            </a:extLst>
          </p:cNvPr>
          <p:cNvSpPr/>
          <p:nvPr/>
        </p:nvSpPr>
        <p:spPr>
          <a:xfrm>
            <a:off x="9396136" y="4226311"/>
            <a:ext cx="1289823" cy="37170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권한 이름</a:t>
            </a:r>
            <a:endParaRPr kumimoji="1" lang="en-US" altLang="ko-KR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69EF2300-3950-134F-8616-30B256DFA692}"/>
              </a:ext>
            </a:extLst>
          </p:cNvPr>
          <p:cNvSpPr/>
          <p:nvPr/>
        </p:nvSpPr>
        <p:spPr>
          <a:xfrm>
            <a:off x="1232939" y="4743965"/>
            <a:ext cx="1233636" cy="371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예약 상태</a:t>
            </a:r>
            <a:endParaRPr kumimoji="1" lang="en-US" altLang="ko-KR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237021CD-EFFA-1D49-A04D-9F1A018126A3}"/>
              </a:ext>
            </a:extLst>
          </p:cNvPr>
          <p:cNvSpPr/>
          <p:nvPr/>
        </p:nvSpPr>
        <p:spPr>
          <a:xfrm>
            <a:off x="1232939" y="3681365"/>
            <a:ext cx="1302792" cy="3717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숙소 리뷰</a:t>
            </a:r>
            <a:endParaRPr kumimoji="1" lang="en-US" altLang="ko-KR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9F90096-7EB1-D64F-B100-F1F8880B101A}"/>
              </a:ext>
            </a:extLst>
          </p:cNvPr>
          <p:cNvSpPr/>
          <p:nvPr/>
        </p:nvSpPr>
        <p:spPr>
          <a:xfrm>
            <a:off x="1232939" y="2698593"/>
            <a:ext cx="914400" cy="3717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달력</a:t>
            </a:r>
            <a:endParaRPr kumimoji="1" lang="en-US" altLang="ko-KR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14FA83AD-F4E2-7049-9B8E-79AC407B4B0D}"/>
              </a:ext>
            </a:extLst>
          </p:cNvPr>
          <p:cNvSpPr/>
          <p:nvPr/>
        </p:nvSpPr>
        <p:spPr>
          <a:xfrm>
            <a:off x="1235927" y="1037612"/>
            <a:ext cx="1169176" cy="3717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편의시설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1"/>
          <p:cNvSpPr/>
          <p:nvPr/>
        </p:nvSpPr>
        <p:spPr>
          <a:xfrm>
            <a:off x="2868930" y="4772660"/>
            <a:ext cx="6859270" cy="168275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42" name="Google Shape;442;p21"/>
          <p:cNvSpPr txBox="1"/>
          <p:nvPr/>
        </p:nvSpPr>
        <p:spPr>
          <a:xfrm>
            <a:off x="334010" y="266700"/>
            <a:ext cx="5627370" cy="6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Project Architecture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44" name="Google Shape;444;p21"/>
          <p:cNvSpPr/>
          <p:nvPr/>
        </p:nvSpPr>
        <p:spPr>
          <a:xfrm>
            <a:off x="2847975" y="1424940"/>
            <a:ext cx="6910705" cy="245554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6390" y="840105"/>
            <a:ext cx="1182370" cy="60706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1"/>
          <p:cNvSpPr/>
          <p:nvPr/>
        </p:nvSpPr>
        <p:spPr>
          <a:xfrm>
            <a:off x="10405110" y="2713709"/>
            <a:ext cx="1587500" cy="2901315"/>
          </a:xfrm>
          <a:prstGeom prst="can">
            <a:avLst>
              <a:gd name="adj" fmla="val 25000"/>
            </a:avLst>
          </a:prstGeom>
          <a:solidFill>
            <a:srgbClr val="40404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49" name="Google Shape;449;p21"/>
          <p:cNvSpPr txBox="1"/>
          <p:nvPr/>
        </p:nvSpPr>
        <p:spPr>
          <a:xfrm>
            <a:off x="10848340" y="3777615"/>
            <a:ext cx="1385570" cy="6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DB</a:t>
            </a:r>
            <a:endParaRPr sz="36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450" name="Google Shape;45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4060" y="1910081"/>
            <a:ext cx="882650" cy="88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21"/>
          <p:cNvGrpSpPr/>
          <p:nvPr/>
        </p:nvGrpSpPr>
        <p:grpSpPr>
          <a:xfrm>
            <a:off x="122873" y="2642710"/>
            <a:ext cx="1880870" cy="2241075"/>
            <a:chOff x="140335" y="2656680"/>
            <a:chExt cx="1880870" cy="2241075"/>
          </a:xfrm>
        </p:grpSpPr>
        <p:pic>
          <p:nvPicPr>
            <p:cNvPr id="453" name="Google Shape;453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0335" y="2656680"/>
              <a:ext cx="1880870" cy="20358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21"/>
            <p:cNvSpPr txBox="1"/>
            <p:nvPr/>
          </p:nvSpPr>
          <p:spPr>
            <a:xfrm>
              <a:off x="582930" y="4526915"/>
              <a:ext cx="1047750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525" tIns="46350" rIns="89525" bIns="463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C0C0C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Client</a:t>
              </a:r>
              <a:endParaRPr sz="1800" b="1" i="0" u="none" strike="noStrike" cap="none" dirty="0">
                <a:solidFill>
                  <a:srgbClr val="0C0C0C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456" name="Google Shape;456;p21"/>
          <p:cNvSpPr txBox="1"/>
          <p:nvPr/>
        </p:nvSpPr>
        <p:spPr>
          <a:xfrm>
            <a:off x="5041900" y="2414905"/>
            <a:ext cx="1232535" cy="58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DispatcherServlet</a:t>
            </a:r>
            <a:endParaRPr sz="16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57" name="Google Shape;457;p21"/>
          <p:cNvSpPr/>
          <p:nvPr/>
        </p:nvSpPr>
        <p:spPr>
          <a:xfrm>
            <a:off x="8274685" y="2406650"/>
            <a:ext cx="101092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Service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58" name="Google Shape;458;p21"/>
          <p:cNvSpPr/>
          <p:nvPr/>
        </p:nvSpPr>
        <p:spPr>
          <a:xfrm>
            <a:off x="8286750" y="1791335"/>
            <a:ext cx="101092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DAO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cxnSp>
        <p:nvCxnSpPr>
          <p:cNvPr id="459" name="Google Shape;459;p21"/>
          <p:cNvCxnSpPr/>
          <p:nvPr/>
        </p:nvCxnSpPr>
        <p:spPr>
          <a:xfrm>
            <a:off x="9434195" y="2413635"/>
            <a:ext cx="890270" cy="506730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60" name="Google Shape;460;p21"/>
          <p:cNvSpPr/>
          <p:nvPr/>
        </p:nvSpPr>
        <p:spPr>
          <a:xfrm>
            <a:off x="8277860" y="3004185"/>
            <a:ext cx="101092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VO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61" name="Google Shape;461;p21"/>
          <p:cNvSpPr/>
          <p:nvPr/>
        </p:nvSpPr>
        <p:spPr>
          <a:xfrm>
            <a:off x="4022090" y="5485765"/>
            <a:ext cx="110109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App.js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cxnSp>
        <p:nvCxnSpPr>
          <p:cNvPr id="463" name="Google Shape;463;p21"/>
          <p:cNvCxnSpPr/>
          <p:nvPr/>
        </p:nvCxnSpPr>
        <p:spPr>
          <a:xfrm rot="10800000" flipH="1">
            <a:off x="9122410" y="4706620"/>
            <a:ext cx="1080770" cy="557530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64" name="Google Shape;464;p21"/>
          <p:cNvSpPr/>
          <p:nvPr/>
        </p:nvSpPr>
        <p:spPr>
          <a:xfrm>
            <a:off x="6737350" y="4979670"/>
            <a:ext cx="1708150" cy="134493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65" name="Google Shape;465;p21"/>
          <p:cNvSpPr/>
          <p:nvPr/>
        </p:nvSpPr>
        <p:spPr>
          <a:xfrm>
            <a:off x="7042785" y="5073015"/>
            <a:ext cx="1170305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database.js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66" name="Google Shape;466;p21"/>
          <p:cNvSpPr/>
          <p:nvPr/>
        </p:nvSpPr>
        <p:spPr>
          <a:xfrm>
            <a:off x="7044055" y="5731510"/>
            <a:ext cx="1170305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Socket.js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467" name="Google Shape;46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7716" y="5779983"/>
            <a:ext cx="397510" cy="42735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1"/>
          <p:cNvSpPr txBox="1"/>
          <p:nvPr/>
        </p:nvSpPr>
        <p:spPr>
          <a:xfrm>
            <a:off x="7061835" y="4667250"/>
            <a:ext cx="3061970" cy="34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C0C0C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Modules</a:t>
            </a:r>
            <a:endParaRPr sz="1600" b="1" i="0" u="none" strike="noStrike" cap="none" dirty="0">
              <a:solidFill>
                <a:srgbClr val="0C0C0C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cxnSp>
        <p:nvCxnSpPr>
          <p:cNvPr id="469" name="Google Shape;469;p21"/>
          <p:cNvCxnSpPr/>
          <p:nvPr/>
        </p:nvCxnSpPr>
        <p:spPr>
          <a:xfrm>
            <a:off x="5437505" y="5702935"/>
            <a:ext cx="1169670" cy="5715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0" name="Google Shape;470;p21"/>
          <p:cNvCxnSpPr/>
          <p:nvPr/>
        </p:nvCxnSpPr>
        <p:spPr>
          <a:xfrm>
            <a:off x="6242685" y="3560445"/>
            <a:ext cx="13335" cy="1212215"/>
          </a:xfrm>
          <a:prstGeom prst="straightConnector1">
            <a:avLst/>
          </a:prstGeom>
          <a:noFill/>
          <a:ln w="101600" cap="flat" cmpd="sng">
            <a:solidFill>
              <a:srgbClr val="404040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471" name="Google Shape;471;p21"/>
          <p:cNvSpPr/>
          <p:nvPr/>
        </p:nvSpPr>
        <p:spPr>
          <a:xfrm>
            <a:off x="6466205" y="1737360"/>
            <a:ext cx="1181735" cy="1839595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6557010" y="1990725"/>
            <a:ext cx="101092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Do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Controller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6558280" y="2800350"/>
            <a:ext cx="101092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REST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Controller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74" name="Google Shape;474;p21"/>
          <p:cNvSpPr txBox="1"/>
          <p:nvPr/>
        </p:nvSpPr>
        <p:spPr>
          <a:xfrm>
            <a:off x="6477000" y="1425575"/>
            <a:ext cx="3061970" cy="34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C0C0C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Controllers</a:t>
            </a:r>
            <a:endParaRPr sz="1600" b="1" i="0" u="none" strike="noStrike" cap="none" dirty="0">
              <a:solidFill>
                <a:srgbClr val="0C0C0C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3304225" y="1854272"/>
            <a:ext cx="1362710" cy="1758315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76" name="Google Shape;476;p21"/>
          <p:cNvSpPr txBox="1"/>
          <p:nvPr/>
        </p:nvSpPr>
        <p:spPr>
          <a:xfrm>
            <a:off x="3385820" y="2749550"/>
            <a:ext cx="1888490" cy="52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Application</a:t>
            </a:r>
            <a:endParaRPr sz="14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Context</a:t>
            </a:r>
            <a:endParaRPr sz="14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477" name="Google Shape;477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4783" y="1947615"/>
            <a:ext cx="489585" cy="47244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1"/>
          <p:cNvSpPr txBox="1"/>
          <p:nvPr/>
        </p:nvSpPr>
        <p:spPr>
          <a:xfrm>
            <a:off x="3303270" y="2162175"/>
            <a:ext cx="159639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Spring Security</a:t>
            </a:r>
            <a:endParaRPr sz="14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cxnSp>
        <p:nvCxnSpPr>
          <p:cNvPr id="479" name="Google Shape;479;p21"/>
          <p:cNvCxnSpPr/>
          <p:nvPr/>
        </p:nvCxnSpPr>
        <p:spPr>
          <a:xfrm rot="10800000" flipH="1">
            <a:off x="4488815" y="2727325"/>
            <a:ext cx="523240" cy="1905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0" name="Google Shape;480;p21"/>
          <p:cNvCxnSpPr/>
          <p:nvPr/>
        </p:nvCxnSpPr>
        <p:spPr>
          <a:xfrm>
            <a:off x="6113780" y="2727325"/>
            <a:ext cx="504190" cy="1270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1" name="Google Shape;481;p21"/>
          <p:cNvSpPr txBox="1"/>
          <p:nvPr/>
        </p:nvSpPr>
        <p:spPr>
          <a:xfrm>
            <a:off x="3437255" y="1618615"/>
            <a:ext cx="3061970" cy="34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C0C0C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Web.xml</a:t>
            </a:r>
            <a:endParaRPr sz="1600" b="1" i="0" u="none" strike="noStrike" cap="none" dirty="0">
              <a:solidFill>
                <a:srgbClr val="0C0C0C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cxnSp>
        <p:nvCxnSpPr>
          <p:cNvPr id="482" name="Google Shape;482;p21"/>
          <p:cNvCxnSpPr/>
          <p:nvPr/>
        </p:nvCxnSpPr>
        <p:spPr>
          <a:xfrm>
            <a:off x="2040255" y="3757295"/>
            <a:ext cx="749300" cy="1270"/>
          </a:xfrm>
          <a:prstGeom prst="straightConnector1">
            <a:avLst/>
          </a:prstGeom>
          <a:noFill/>
          <a:ln w="101600" cap="flat" cmpd="sng">
            <a:solidFill>
              <a:srgbClr val="404040"/>
            </a:solidFill>
            <a:prstDash val="dot"/>
            <a:miter lim="800000"/>
            <a:headEnd type="none" w="sm" len="sm"/>
            <a:tailEnd type="triangle" w="med" len="med"/>
          </a:ln>
        </p:spPr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FF9310F3-2DE3-4395-B718-DD00D0F208C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3" name="그림 2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693196B3-A8F8-421A-9D86-B618B069A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1645"/>
            <a:ext cx="1081405" cy="7345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114D4E-C8AB-4149-A1BA-482C2FCC04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885" y="2444253"/>
            <a:ext cx="1123950" cy="112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88A78E-2EC7-43F7-BDE1-529923E4E36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51" y="4173148"/>
            <a:ext cx="1533724" cy="8365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0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955321" y="5112534"/>
            <a:ext cx="4281357" cy="42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4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시연 영상</a:t>
            </a:r>
            <a:endParaRPr sz="4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3" y="566384"/>
            <a:ext cx="6284432" cy="31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5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C7D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"/>
          <p:cNvGrpSpPr/>
          <p:nvPr/>
        </p:nvGrpSpPr>
        <p:grpSpPr>
          <a:xfrm>
            <a:off x="1820545" y="1472645"/>
            <a:ext cx="5042535" cy="591857"/>
            <a:chOff x="1820545" y="1080770"/>
            <a:chExt cx="5042535" cy="591857"/>
          </a:xfrm>
        </p:grpSpPr>
        <p:sp>
          <p:nvSpPr>
            <p:cNvPr id="134" name="Google Shape;134;p2"/>
            <p:cNvSpPr/>
            <p:nvPr/>
          </p:nvSpPr>
          <p:spPr>
            <a:xfrm>
              <a:off x="1820545" y="1080770"/>
              <a:ext cx="5042535" cy="354883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주제</a:t>
              </a:r>
              <a:r>
                <a:rPr lang="en-US" sz="16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소개</a:t>
              </a:r>
              <a:endParaRPr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820545" y="1350010"/>
              <a:ext cx="5042535" cy="322617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주제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선정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배경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 [</a:t>
              </a:r>
              <a:r>
                <a:rPr lang="ko-KR" alt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잠시 쉼</a:t>
              </a:r>
              <a:r>
                <a:rPr lang="en-US" altLang="ko-KR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,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]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소개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주요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사용자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벤치마킹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-5400000">
            <a:off x="621665" y="2240360"/>
            <a:ext cx="840105" cy="793115"/>
          </a:xfrm>
          <a:prstGeom prst="chevron">
            <a:avLst>
              <a:gd name="adj" fmla="val 33915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763905" y="2331800"/>
            <a:ext cx="555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02</a:t>
            </a:r>
            <a:endParaRPr sz="24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138" name="Google Shape;138;p2"/>
          <p:cNvGrpSpPr/>
          <p:nvPr/>
        </p:nvGrpSpPr>
        <p:grpSpPr>
          <a:xfrm>
            <a:off x="1820545" y="2387680"/>
            <a:ext cx="5042535" cy="591857"/>
            <a:chOff x="1820545" y="1995805"/>
            <a:chExt cx="5042535" cy="591857"/>
          </a:xfrm>
        </p:grpSpPr>
        <p:sp>
          <p:nvSpPr>
            <p:cNvPr id="139" name="Google Shape;139;p2"/>
            <p:cNvSpPr/>
            <p:nvPr/>
          </p:nvSpPr>
          <p:spPr>
            <a:xfrm>
              <a:off x="1820545" y="1995805"/>
              <a:ext cx="5042535" cy="354883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개발</a:t>
              </a:r>
              <a:r>
                <a:rPr lang="en-US" sz="16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계획</a:t>
              </a:r>
              <a:r>
                <a:rPr lang="en-US" sz="16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수립</a:t>
              </a:r>
              <a:endParaRPr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820545" y="2265045"/>
              <a:ext cx="5042535" cy="322617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프로젝트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일정표</a:t>
              </a:r>
              <a:endParaRPr sz="14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141" name="Google Shape;141;p2"/>
          <p:cNvSpPr/>
          <p:nvPr/>
        </p:nvSpPr>
        <p:spPr>
          <a:xfrm rot="-5400000">
            <a:off x="621665" y="3142695"/>
            <a:ext cx="840105" cy="793115"/>
          </a:xfrm>
          <a:prstGeom prst="chevron">
            <a:avLst>
              <a:gd name="adj" fmla="val 33915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763905" y="3234135"/>
            <a:ext cx="555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03</a:t>
            </a:r>
            <a:endParaRPr sz="24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143" name="Google Shape;143;p2"/>
          <p:cNvGrpSpPr/>
          <p:nvPr/>
        </p:nvGrpSpPr>
        <p:grpSpPr>
          <a:xfrm>
            <a:off x="1819275" y="3261440"/>
            <a:ext cx="8890635" cy="817719"/>
            <a:chOff x="1819275" y="2869565"/>
            <a:chExt cx="8890635" cy="817719"/>
          </a:xfrm>
        </p:grpSpPr>
        <p:sp>
          <p:nvSpPr>
            <p:cNvPr id="144" name="Google Shape;144;p2"/>
            <p:cNvSpPr/>
            <p:nvPr/>
          </p:nvSpPr>
          <p:spPr>
            <a:xfrm>
              <a:off x="1819275" y="2869565"/>
              <a:ext cx="5043170" cy="354883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분석</a:t>
              </a:r>
              <a:r>
                <a:rPr lang="en-US" sz="16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 </a:t>
              </a: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설계</a:t>
              </a:r>
              <a:endParaRPr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819275" y="3138805"/>
              <a:ext cx="8890635" cy="548479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시나리오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요구사항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정의서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,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요구사항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명세서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, DB Modeling,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스토리보드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, USECASE DIAGRAM, Project Architecture</a:t>
              </a:r>
              <a:endParaRPr sz="14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146" name="Google Shape;146;p2"/>
          <p:cNvSpPr/>
          <p:nvPr/>
        </p:nvSpPr>
        <p:spPr>
          <a:xfrm rot="-5400000">
            <a:off x="620395" y="4016455"/>
            <a:ext cx="840105" cy="793115"/>
          </a:xfrm>
          <a:prstGeom prst="chevron">
            <a:avLst>
              <a:gd name="adj" fmla="val 33915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762635" y="4107895"/>
            <a:ext cx="555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04</a:t>
            </a:r>
            <a:endParaRPr sz="24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1819275" y="4277440"/>
            <a:ext cx="5042535" cy="354883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소개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/ </a:t>
            </a:r>
            <a:r>
              <a:rPr lang="en-US" sz="1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시연</a:t>
            </a:r>
            <a:endParaRPr sz="1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 rot="-5400000">
            <a:off x="620395" y="4979750"/>
            <a:ext cx="840105" cy="793115"/>
          </a:xfrm>
          <a:prstGeom prst="chevron">
            <a:avLst>
              <a:gd name="adj" fmla="val 33915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762635" y="5071190"/>
            <a:ext cx="555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05</a:t>
            </a:r>
            <a:endParaRPr sz="24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151" name="Google Shape;151;p2"/>
          <p:cNvGrpSpPr/>
          <p:nvPr/>
        </p:nvGrpSpPr>
        <p:grpSpPr>
          <a:xfrm>
            <a:off x="1820545" y="5194380"/>
            <a:ext cx="5042535" cy="591857"/>
            <a:chOff x="1820545" y="4802505"/>
            <a:chExt cx="5042535" cy="591857"/>
          </a:xfrm>
        </p:grpSpPr>
        <p:sp>
          <p:nvSpPr>
            <p:cNvPr id="152" name="Google Shape;152;p2"/>
            <p:cNvSpPr/>
            <p:nvPr/>
          </p:nvSpPr>
          <p:spPr>
            <a:xfrm>
              <a:off x="1820545" y="4802505"/>
              <a:ext cx="5042535" cy="354883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개발</a:t>
              </a:r>
              <a:r>
                <a:rPr lang="en-US" sz="16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과정</a:t>
              </a:r>
              <a:endParaRPr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820545" y="5071745"/>
              <a:ext cx="5042535" cy="322617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개발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환경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형상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관리</a:t>
              </a:r>
              <a:endParaRPr sz="14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157" name="Google Shape;157;p2"/>
          <p:cNvSpPr/>
          <p:nvPr/>
        </p:nvSpPr>
        <p:spPr>
          <a:xfrm rot="-5400000">
            <a:off x="617855" y="1294845"/>
            <a:ext cx="840105" cy="793115"/>
          </a:xfrm>
          <a:prstGeom prst="chevron">
            <a:avLst>
              <a:gd name="adj" fmla="val 33915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chemeClr val="bg1"/>
              </a:solidFill>
              <a:highlight>
                <a:srgbClr val="5689D4"/>
              </a:highlight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760095" y="1386285"/>
            <a:ext cx="555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01</a:t>
            </a:r>
            <a:endParaRPr sz="24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556260" y="508715"/>
            <a:ext cx="3854450" cy="70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목차</a:t>
            </a:r>
            <a:endParaRPr sz="4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0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955321" y="5112534"/>
            <a:ext cx="4281357" cy="42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4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 소개</a:t>
            </a:r>
            <a:endParaRPr sz="4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3" y="566384"/>
            <a:ext cx="6284432" cy="31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4"/>
          <p:cNvSpPr txBox="1"/>
          <p:nvPr/>
        </p:nvSpPr>
        <p:spPr>
          <a:xfrm>
            <a:off x="244802" y="266700"/>
            <a:ext cx="3853815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Malgun Gothic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설명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575" name="Google Shape;575;p34"/>
          <p:cNvGrpSpPr/>
          <p:nvPr/>
        </p:nvGrpSpPr>
        <p:grpSpPr>
          <a:xfrm>
            <a:off x="537537" y="974725"/>
            <a:ext cx="4272915" cy="389255"/>
            <a:chOff x="626745" y="974725"/>
            <a:chExt cx="4272915" cy="389255"/>
          </a:xfrm>
        </p:grpSpPr>
        <p:sp>
          <p:nvSpPr>
            <p:cNvPr id="576" name="Google Shape;576;p34"/>
            <p:cNvSpPr txBox="1"/>
            <p:nvPr/>
          </p:nvSpPr>
          <p:spPr>
            <a:xfrm>
              <a:off x="701040" y="1054100"/>
              <a:ext cx="4198620" cy="308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525" tIns="46350" rIns="89525" bIns="463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400"/>
                <a:buFont typeface="Malgun Gothic"/>
                <a:buNone/>
              </a:pPr>
              <a:r>
                <a:rPr lang="en-US" altLang="ko-KR" sz="1400" b="0" i="0" u="none" strike="noStrike" cap="none" dirty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Web </a:t>
              </a:r>
              <a:r>
                <a:rPr lang="en-US" altLang="ko-KR" sz="1400" b="0" i="0" u="none" strike="noStrike" cap="none" dirty="0" err="1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socket을</a:t>
              </a:r>
              <a:r>
                <a:rPr lang="en-US" altLang="ko-KR" sz="1400" b="0" i="0" u="none" strike="noStrike" cap="none" dirty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altLang="ko-KR" sz="1400" b="0" i="0" u="none" strike="noStrike" cap="none" dirty="0" err="1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이용한</a:t>
              </a:r>
              <a:r>
                <a:rPr lang="en-US" altLang="ko-KR" sz="1400" b="0" i="0" u="none" strike="noStrike" cap="none" dirty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altLang="ko-KR" sz="1400" b="0" i="0" u="none" strike="noStrike" cap="none" dirty="0" err="1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알람</a:t>
              </a:r>
              <a:r>
                <a:rPr lang="en-US" altLang="ko-KR" sz="1400" b="0" i="0" u="none" strike="noStrike" cap="none" dirty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altLang="ko-KR" sz="1400" b="0" i="0" u="none" strike="noStrike" cap="none" dirty="0" err="1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구현</a:t>
              </a:r>
              <a:endParaRPr sz="1400" b="0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626745" y="974725"/>
              <a:ext cx="71120" cy="389255"/>
            </a:xfrm>
            <a:prstGeom prst="rect">
              <a:avLst/>
            </a:prstGeom>
            <a:solidFill>
              <a:srgbClr val="355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41BC540B-C808-4573-A5F8-FBBF1BA7CC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730397" y="6121152"/>
            <a:ext cx="1174115" cy="586511"/>
          </a:xfrm>
          <a:prstGeom prst="rect">
            <a:avLst/>
          </a:prstGeom>
        </p:spPr>
      </p:pic>
      <p:sp>
        <p:nvSpPr>
          <p:cNvPr id="40" name="Google Shape;586;p34">
            <a:extLst>
              <a:ext uri="{FF2B5EF4-FFF2-40B4-BE49-F238E27FC236}">
                <a16:creationId xmlns:a16="http://schemas.microsoft.com/office/drawing/2014/main" id="{E618A370-825A-4F39-886B-7D5B703C94AF}"/>
              </a:ext>
            </a:extLst>
          </p:cNvPr>
          <p:cNvSpPr txBox="1"/>
          <p:nvPr/>
        </p:nvSpPr>
        <p:spPr>
          <a:xfrm>
            <a:off x="5757338" y="3881004"/>
            <a:ext cx="2017617" cy="52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altLang="en-US" sz="1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수신자가</a:t>
            </a:r>
            <a:endParaRPr lang="en-US" altLang="ko-KR" sz="1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대화방에 있는가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?</a:t>
            </a:r>
            <a:endParaRPr sz="1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A5C3675-3967-4359-BD7E-BCD4588C6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23" y="1503045"/>
            <a:ext cx="8907500" cy="43377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991DAEC-FD1E-4A2A-9827-757E66201CE9}"/>
              </a:ext>
            </a:extLst>
          </p:cNvPr>
          <p:cNvSpPr/>
          <p:nvPr/>
        </p:nvSpPr>
        <p:spPr>
          <a:xfrm>
            <a:off x="874198" y="3667432"/>
            <a:ext cx="1672488" cy="619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A68D5C-C6AD-4D8A-960A-B2F82D7E6AA5}"/>
              </a:ext>
            </a:extLst>
          </p:cNvPr>
          <p:cNvSpPr/>
          <p:nvPr/>
        </p:nvSpPr>
        <p:spPr>
          <a:xfrm>
            <a:off x="2983218" y="5045239"/>
            <a:ext cx="3742178" cy="5216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950C85-FE76-45D9-8492-B911D1ABD7DC}"/>
              </a:ext>
            </a:extLst>
          </p:cNvPr>
          <p:cNvSpPr/>
          <p:nvPr/>
        </p:nvSpPr>
        <p:spPr>
          <a:xfrm>
            <a:off x="869282" y="2912580"/>
            <a:ext cx="1672488" cy="619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540228-657D-4711-AD71-A86615DCB899}"/>
              </a:ext>
            </a:extLst>
          </p:cNvPr>
          <p:cNvSpPr/>
          <p:nvPr/>
        </p:nvSpPr>
        <p:spPr>
          <a:xfrm>
            <a:off x="7235442" y="1581703"/>
            <a:ext cx="344130" cy="365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C07A5-3D98-4B4E-A875-AE2694275471}"/>
              </a:ext>
            </a:extLst>
          </p:cNvPr>
          <p:cNvSpPr/>
          <p:nvPr/>
        </p:nvSpPr>
        <p:spPr>
          <a:xfrm>
            <a:off x="6801771" y="2141615"/>
            <a:ext cx="3210652" cy="3452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5D800-BD9F-4B63-A9A5-FE6E2E082F53}"/>
              </a:ext>
            </a:extLst>
          </p:cNvPr>
          <p:cNvSpPr txBox="1"/>
          <p:nvPr/>
        </p:nvSpPr>
        <p:spPr>
          <a:xfrm>
            <a:off x="7509661" y="1244175"/>
            <a:ext cx="3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88D300-81E7-4186-8131-75C2A44CE82E}"/>
              </a:ext>
            </a:extLst>
          </p:cNvPr>
          <p:cNvSpPr txBox="1"/>
          <p:nvPr/>
        </p:nvSpPr>
        <p:spPr>
          <a:xfrm>
            <a:off x="2485439" y="2587579"/>
            <a:ext cx="3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A11290-B1CB-426A-AE26-5491C58D41B6}"/>
              </a:ext>
            </a:extLst>
          </p:cNvPr>
          <p:cNvSpPr txBox="1"/>
          <p:nvPr/>
        </p:nvSpPr>
        <p:spPr>
          <a:xfrm>
            <a:off x="6684647" y="4671926"/>
            <a:ext cx="3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E923F7-B544-4A03-81B5-C121EE7A321E}"/>
              </a:ext>
            </a:extLst>
          </p:cNvPr>
          <p:cNvSpPr txBox="1"/>
          <p:nvPr/>
        </p:nvSpPr>
        <p:spPr>
          <a:xfrm>
            <a:off x="2488452" y="3328395"/>
            <a:ext cx="3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64330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4"/>
          <p:cNvSpPr txBox="1"/>
          <p:nvPr/>
        </p:nvSpPr>
        <p:spPr>
          <a:xfrm>
            <a:off x="244802" y="266700"/>
            <a:ext cx="3853815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Malgun Gothic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설명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575" name="Google Shape;575;p34"/>
          <p:cNvGrpSpPr/>
          <p:nvPr/>
        </p:nvGrpSpPr>
        <p:grpSpPr>
          <a:xfrm>
            <a:off x="537537" y="974725"/>
            <a:ext cx="4272915" cy="389255"/>
            <a:chOff x="626745" y="974725"/>
            <a:chExt cx="4272915" cy="389255"/>
          </a:xfrm>
        </p:grpSpPr>
        <p:sp>
          <p:nvSpPr>
            <p:cNvPr id="576" name="Google Shape;576;p34"/>
            <p:cNvSpPr txBox="1"/>
            <p:nvPr/>
          </p:nvSpPr>
          <p:spPr>
            <a:xfrm>
              <a:off x="701040" y="1054100"/>
              <a:ext cx="4198620" cy="308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525" tIns="46350" rIns="89525" bIns="463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400"/>
                <a:buFont typeface="Malgun Gothic"/>
                <a:buNone/>
              </a:pPr>
              <a:r>
                <a:rPr lang="en-US" sz="1400" b="0" i="0" u="none" strike="noStrike" cap="none" dirty="0" err="1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함수</a:t>
              </a:r>
              <a:r>
                <a:rPr lang="en-US" sz="1400" b="0" i="0" u="none" strike="noStrike" cap="none" dirty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비동기</a:t>
              </a:r>
              <a:r>
                <a:rPr lang="en-US" sz="1400" b="0" i="0" u="none" strike="noStrike" cap="none" dirty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처리</a:t>
              </a:r>
              <a:endParaRPr sz="1400" b="0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626745" y="974725"/>
              <a:ext cx="71120" cy="389255"/>
            </a:xfrm>
            <a:prstGeom prst="rect">
              <a:avLst/>
            </a:prstGeom>
            <a:solidFill>
              <a:srgbClr val="355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grpSp>
        <p:nvGrpSpPr>
          <p:cNvPr id="579" name="Google Shape;579;p34"/>
          <p:cNvGrpSpPr/>
          <p:nvPr/>
        </p:nvGrpSpPr>
        <p:grpSpPr>
          <a:xfrm>
            <a:off x="3670518" y="869516"/>
            <a:ext cx="7882151" cy="5229334"/>
            <a:chOff x="6020488" y="1946275"/>
            <a:chExt cx="6059752" cy="3803305"/>
          </a:xfrm>
        </p:grpSpPr>
        <p:sp>
          <p:nvSpPr>
            <p:cNvPr id="580" name="Google Shape;580;p34"/>
            <p:cNvSpPr txBox="1"/>
            <p:nvPr/>
          </p:nvSpPr>
          <p:spPr>
            <a:xfrm>
              <a:off x="6020488" y="4283954"/>
              <a:ext cx="580603" cy="243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525" tIns="46350" rIns="89525" bIns="463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200"/>
                <a:buFont typeface="Malgun Gothic"/>
                <a:buNone/>
              </a:pPr>
              <a:r>
                <a:rPr lang="en-US" sz="1600" b="0" i="0" u="none" strike="noStrike" cap="none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FALSE</a:t>
              </a:r>
              <a:endParaRPr sz="1600" b="0" i="0" u="none" strike="noStrike" cap="none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grpSp>
          <p:nvGrpSpPr>
            <p:cNvPr id="582" name="Google Shape;582;p34"/>
            <p:cNvGrpSpPr/>
            <p:nvPr/>
          </p:nvGrpSpPr>
          <p:grpSpPr>
            <a:xfrm>
              <a:off x="6783260" y="1946275"/>
              <a:ext cx="5296980" cy="3803305"/>
              <a:chOff x="6783260" y="1946275"/>
              <a:chExt cx="5296980" cy="3803305"/>
            </a:xfrm>
          </p:grpSpPr>
          <p:sp>
            <p:nvSpPr>
              <p:cNvPr id="583" name="Google Shape;583;p34"/>
              <p:cNvSpPr txBox="1"/>
              <p:nvPr/>
            </p:nvSpPr>
            <p:spPr>
              <a:xfrm>
                <a:off x="9354185" y="3062605"/>
                <a:ext cx="669425" cy="243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9525" tIns="46350" rIns="89525" bIns="46350" anchor="t" anchorCtr="0">
                <a:noAutofit/>
              </a:bodyPr>
              <a:lstStyle/>
              <a:p>
                <a:pPr lvl="0">
                  <a:buClr>
                    <a:srgbClr val="0611F2"/>
                  </a:buClr>
                  <a:buSzPts val="1200"/>
                </a:pPr>
                <a:r>
                  <a:rPr lang="en-US" altLang="ko-KR" sz="1600" dirty="0">
                    <a:solidFill>
                      <a:srgbClr val="FF0000"/>
                    </a:solidFill>
                    <a:latin typeface="맑은 고딕" pitchFamily="50" charset="-127"/>
                    <a:sym typeface="Arial"/>
                  </a:rPr>
                  <a:t>FALSE</a:t>
                </a:r>
                <a:endParaRPr sz="1600" b="0" i="0" u="none" strike="noStrike" cap="none" dirty="0">
                  <a:solidFill>
                    <a:srgbClr val="0611F2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</p:txBody>
          </p:sp>
          <p:grpSp>
            <p:nvGrpSpPr>
              <p:cNvPr id="584" name="Google Shape;584;p34"/>
              <p:cNvGrpSpPr/>
              <p:nvPr/>
            </p:nvGrpSpPr>
            <p:grpSpPr>
              <a:xfrm>
                <a:off x="6783260" y="2758665"/>
                <a:ext cx="2202180" cy="867410"/>
                <a:chOff x="6783260" y="2758665"/>
                <a:chExt cx="2202180" cy="867410"/>
              </a:xfrm>
            </p:grpSpPr>
            <p:sp>
              <p:nvSpPr>
                <p:cNvPr id="585" name="Google Shape;585;p34"/>
                <p:cNvSpPr/>
                <p:nvPr/>
              </p:nvSpPr>
              <p:spPr>
                <a:xfrm>
                  <a:off x="6783260" y="2758665"/>
                  <a:ext cx="2202180" cy="867410"/>
                </a:xfrm>
                <a:prstGeom prst="flowChartDecision">
                  <a:avLst/>
                </a:prstGeom>
                <a:solidFill>
                  <a:srgbClr val="355C7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endParaRPr>
                </a:p>
              </p:txBody>
            </p:sp>
            <p:sp>
              <p:nvSpPr>
                <p:cNvPr id="586" name="Google Shape;586;p34"/>
                <p:cNvSpPr txBox="1"/>
                <p:nvPr/>
              </p:nvSpPr>
              <p:spPr>
                <a:xfrm>
                  <a:off x="7161218" y="3046385"/>
                  <a:ext cx="1515745" cy="389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Arial"/>
                    <a:buNone/>
                  </a:pPr>
                  <a:r>
                    <a:rPr lang="ko-KR" altLang="en-US" sz="1400" b="1" i="0" u="none" strike="noStrike" cap="none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  <a:sym typeface="Arial"/>
                    </a:rPr>
                    <a:t>발신자가</a:t>
                  </a:r>
                  <a:endParaRPr lang="en-US" altLang="ko-KR" sz="1400" b="1" i="0" u="none" strike="noStrike" cap="none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400"/>
                    <a:buFont typeface="Arial"/>
                    <a:buNone/>
                  </a:pPr>
                  <a:r>
                    <a:rPr lang="ko-KR" altLang="en-US" sz="1400" b="1" i="0" u="none" strike="noStrike" cap="none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  <a:sym typeface="Arial"/>
                    </a:rPr>
                    <a:t>본인인가</a:t>
                  </a:r>
                  <a:r>
                    <a:rPr lang="en-US" altLang="ko-KR" sz="1400" b="1" i="0" u="none" strike="noStrike" cap="none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  <a:sym typeface="Arial"/>
                    </a:rPr>
                    <a:t>?</a:t>
                  </a:r>
                  <a:endParaRPr sz="1400" b="1" i="0" u="none" strike="noStrike" cap="none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endParaRPr>
                </a:p>
              </p:txBody>
            </p:sp>
          </p:grpSp>
          <p:sp>
            <p:nvSpPr>
              <p:cNvPr id="587" name="Google Shape;587;p34"/>
              <p:cNvSpPr/>
              <p:nvPr/>
            </p:nvSpPr>
            <p:spPr>
              <a:xfrm>
                <a:off x="10154920" y="3133725"/>
                <a:ext cx="1925320" cy="480060"/>
              </a:xfrm>
              <a:prstGeom prst="flowChartProcess">
                <a:avLst/>
              </a:pr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53D"/>
                  </a:buClr>
                  <a:buSzPts val="1400"/>
                  <a:buFont typeface="Malgun Gothic"/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상단 </a:t>
                </a:r>
                <a:r>
                  <a:rPr lang="ko-KR" altLang="en-US" sz="14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알림표시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,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53D"/>
                  </a:buClr>
                  <a:buSzPts val="1400"/>
                  <a:buFont typeface="Malgun Gothic"/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좌측 알림 표시</a:t>
                </a:r>
                <a:endParaRPr sz="14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</p:txBody>
          </p:sp>
          <p:sp>
            <p:nvSpPr>
              <p:cNvPr id="588" name="Google Shape;588;p34"/>
              <p:cNvSpPr/>
              <p:nvPr/>
            </p:nvSpPr>
            <p:spPr>
              <a:xfrm>
                <a:off x="9116750" y="3293427"/>
                <a:ext cx="965200" cy="1371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 rot="5400000">
                <a:off x="7780113" y="3711752"/>
                <a:ext cx="207943" cy="16114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</p:txBody>
          </p:sp>
          <p:sp>
            <p:nvSpPr>
              <p:cNvPr id="590" name="Google Shape;590;p34"/>
              <p:cNvSpPr/>
              <p:nvPr/>
            </p:nvSpPr>
            <p:spPr>
              <a:xfrm rot="5400000">
                <a:off x="7743490" y="2452821"/>
                <a:ext cx="307545" cy="204641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9018270" y="4495165"/>
                <a:ext cx="965200" cy="1371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 rot="5400000">
                <a:off x="7704768" y="4974423"/>
                <a:ext cx="367841" cy="20464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6925627" y="5383820"/>
                <a:ext cx="1936750" cy="365760"/>
              </a:xfrm>
              <a:prstGeom prst="flowChartProcess">
                <a:avLst/>
              </a:pr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400"/>
                  <a:buFont typeface="Malgun Gothic"/>
                  <a:buNone/>
                </a:pPr>
                <a:r>
                  <a:rPr lang="ko-KR" altLang="en-US" sz="1400" b="1" i="0" u="none" strike="noStrike" cap="none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다음 응답이 </a:t>
                </a:r>
                <a:r>
                  <a:rPr lang="ko-KR" altLang="en-US" sz="1400" b="1" i="0" u="none" strike="noStrike" cap="none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있을때까지</a:t>
                </a:r>
                <a:endParaRPr lang="en-US" altLang="ko-KR" sz="14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400"/>
                  <a:buFont typeface="Malgun Gothic"/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대기</a:t>
                </a:r>
                <a:endParaRPr sz="14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10153650" y="4319905"/>
                <a:ext cx="1925320" cy="480060"/>
              </a:xfrm>
              <a:prstGeom prst="flowChartProcess">
                <a:avLst/>
              </a:pr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53D"/>
                  </a:buClr>
                  <a:buSzPts val="1400"/>
                  <a:buFont typeface="Malgun Gothic"/>
                  <a:buNone/>
                </a:pPr>
                <a:r>
                  <a:rPr lang="ko-KR" altLang="en-US" sz="1400" b="1" i="0" u="none" strike="noStrike" cap="none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알림 표시 </a:t>
                </a:r>
                <a:r>
                  <a:rPr lang="en-US" altLang="ko-KR" sz="1400" b="1" i="0" u="none" strike="noStrike" cap="none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X</a:t>
                </a:r>
                <a:endParaRPr sz="14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</p:txBody>
          </p:sp>
          <p:sp>
            <p:nvSpPr>
              <p:cNvPr id="597" name="Google Shape;597;p34"/>
              <p:cNvSpPr/>
              <p:nvPr/>
            </p:nvSpPr>
            <p:spPr>
              <a:xfrm>
                <a:off x="6928360" y="1946275"/>
                <a:ext cx="1936750" cy="365760"/>
              </a:xfrm>
              <a:prstGeom prst="flowChartProcess">
                <a:avLst/>
              </a:pr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400"/>
                  <a:buFont typeface="Malgun Gothic"/>
                  <a:buNone/>
                </a:pPr>
                <a:r>
                  <a:rPr lang="en-US" sz="14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onMessage</a:t>
                </a:r>
                <a:r>
                  <a:rPr lang="en-US" sz="1400" b="1" i="0" u="none" strike="noStrike" cap="none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()</a:t>
                </a:r>
                <a:endParaRPr sz="14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4040"/>
                  </a:buClr>
                  <a:buSzPts val="1400"/>
                  <a:buFont typeface="Malgun Gothic"/>
                  <a:buNone/>
                </a:pPr>
                <a:r>
                  <a:rPr lang="ko-KR" altLang="en-US" sz="1400" b="1" i="0" u="none" strike="noStrike" cap="none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함수 </a:t>
                </a:r>
                <a:r>
                  <a:rPr lang="en-US" sz="1400" b="1" i="0" u="none" strike="noStrike" cap="none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sym typeface="Arial"/>
                  </a:rPr>
                  <a:t>시작</a:t>
                </a:r>
                <a:endParaRPr sz="14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endParaRPr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41BC540B-C808-4573-A5F8-FBBF1BA7CC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730397" y="6121152"/>
            <a:ext cx="1174115" cy="586511"/>
          </a:xfrm>
          <a:prstGeom prst="rect">
            <a:avLst/>
          </a:prstGeom>
        </p:spPr>
      </p:pic>
      <p:sp>
        <p:nvSpPr>
          <p:cNvPr id="35" name="Google Shape;583;p34">
            <a:extLst>
              <a:ext uri="{FF2B5EF4-FFF2-40B4-BE49-F238E27FC236}">
                <a16:creationId xmlns:a16="http://schemas.microsoft.com/office/drawing/2014/main" id="{9FA02310-C745-4D2D-A931-319941084EC3}"/>
              </a:ext>
            </a:extLst>
          </p:cNvPr>
          <p:cNvSpPr txBox="1"/>
          <p:nvPr/>
        </p:nvSpPr>
        <p:spPr>
          <a:xfrm>
            <a:off x="5233175" y="-2969"/>
            <a:ext cx="3853815" cy="32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F2"/>
              </a:buClr>
              <a:buSzPts val="1200"/>
              <a:buFont typeface="Malgun Gothic"/>
              <a:buNone/>
            </a:pPr>
            <a:r>
              <a:rPr lang="ko-KR" altLang="en-US" sz="800" dirty="0">
                <a:solidFill>
                  <a:srgbClr val="355C7D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                   ●</a:t>
            </a:r>
            <a:endParaRPr lang="en-US" altLang="ko-KR" sz="800" dirty="0">
              <a:solidFill>
                <a:srgbClr val="355C7D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F2"/>
              </a:buClr>
              <a:buSzPts val="1200"/>
              <a:buFont typeface="Malgun Gothic"/>
              <a:buNone/>
            </a:pPr>
            <a:r>
              <a:rPr lang="ko-KR" altLang="en-US" sz="800" dirty="0">
                <a:solidFill>
                  <a:srgbClr val="355C7D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                   ●</a:t>
            </a:r>
            <a:endParaRPr lang="en-US" altLang="ko-KR" sz="800" dirty="0">
              <a:solidFill>
                <a:srgbClr val="355C7D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F2"/>
              </a:buClr>
              <a:buSzPts val="1200"/>
              <a:buFont typeface="Malgun Gothic"/>
              <a:buNone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Arial"/>
              </a:rPr>
              <a:t>메시지 발신 중략</a:t>
            </a:r>
            <a:endParaRPr lang="en-US" altLang="ko-KR" sz="1600" dirty="0"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F2"/>
              </a:buClr>
              <a:buSzPts val="1200"/>
              <a:buFont typeface="Malgun Gothic"/>
              <a:buNone/>
            </a:pPr>
            <a:r>
              <a:rPr lang="ko-KR" altLang="en-US" sz="800" dirty="0">
                <a:solidFill>
                  <a:srgbClr val="355C7D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                   ●</a:t>
            </a:r>
            <a:endParaRPr lang="en-US" altLang="ko-KR" sz="800" dirty="0">
              <a:solidFill>
                <a:srgbClr val="355C7D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F2"/>
              </a:buClr>
              <a:buSzPts val="1200"/>
              <a:buFont typeface="Malgun Gothic"/>
              <a:buNone/>
            </a:pPr>
            <a:r>
              <a:rPr lang="ko-KR" altLang="en-US" sz="800" dirty="0">
                <a:solidFill>
                  <a:srgbClr val="355C7D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                   ●</a:t>
            </a:r>
            <a:endParaRPr lang="en-US" altLang="ko-KR" sz="800" dirty="0">
              <a:solidFill>
                <a:srgbClr val="355C7D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F2"/>
              </a:buClr>
              <a:buSzPts val="1200"/>
              <a:buFont typeface="Malgun Gothic"/>
              <a:buNone/>
            </a:pPr>
            <a:r>
              <a:rPr lang="ko-KR" altLang="en-US" sz="800" dirty="0">
                <a:solidFill>
                  <a:srgbClr val="355C7D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endParaRPr lang="ko-KR" altLang="en-US" sz="1200" b="0" i="0" u="none" strike="noStrike" cap="none" dirty="0">
              <a:solidFill>
                <a:srgbClr val="355C7D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9" name="Google Shape;585;p34">
            <a:extLst>
              <a:ext uri="{FF2B5EF4-FFF2-40B4-BE49-F238E27FC236}">
                <a16:creationId xmlns:a16="http://schemas.microsoft.com/office/drawing/2014/main" id="{B7D6D57C-576F-4C0C-A549-11CEDFF7490D}"/>
              </a:ext>
            </a:extLst>
          </p:cNvPr>
          <p:cNvSpPr/>
          <p:nvPr/>
        </p:nvSpPr>
        <p:spPr>
          <a:xfrm>
            <a:off x="4635265" y="3616066"/>
            <a:ext cx="2931334" cy="1162512"/>
          </a:xfrm>
          <a:prstGeom prst="flowChartDecision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0" name="Google Shape;586;p34">
            <a:extLst>
              <a:ext uri="{FF2B5EF4-FFF2-40B4-BE49-F238E27FC236}">
                <a16:creationId xmlns:a16="http://schemas.microsoft.com/office/drawing/2014/main" id="{E618A370-825A-4F39-886B-7D5B703C94AF}"/>
              </a:ext>
            </a:extLst>
          </p:cNvPr>
          <p:cNvSpPr txBox="1"/>
          <p:nvPr/>
        </p:nvSpPr>
        <p:spPr>
          <a:xfrm>
            <a:off x="5127942" y="3881004"/>
            <a:ext cx="2017617" cy="52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altLang="en-US" sz="1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수신자가</a:t>
            </a:r>
            <a:endParaRPr lang="en-US" altLang="ko-KR" sz="1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대화방에 있는가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?</a:t>
            </a:r>
            <a:endParaRPr sz="1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1" name="Google Shape;583;p34">
            <a:extLst>
              <a:ext uri="{FF2B5EF4-FFF2-40B4-BE49-F238E27FC236}">
                <a16:creationId xmlns:a16="http://schemas.microsoft.com/office/drawing/2014/main" id="{FB213D73-2C08-491E-99A4-F50EE4003275}"/>
              </a:ext>
            </a:extLst>
          </p:cNvPr>
          <p:cNvSpPr txBox="1"/>
          <p:nvPr/>
        </p:nvSpPr>
        <p:spPr>
          <a:xfrm>
            <a:off x="7907664" y="4095672"/>
            <a:ext cx="883886" cy="33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F2"/>
              </a:buClr>
              <a:buSzPts val="1200"/>
              <a:buFont typeface="Malgun Gothic"/>
              <a:buNone/>
            </a:pPr>
            <a:r>
              <a:rPr lang="en-US" sz="1600" b="0" i="0" u="none" strike="noStrike" cap="none" dirty="0">
                <a:solidFill>
                  <a:srgbClr val="0611F2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TRUE</a:t>
            </a:r>
            <a:endParaRPr sz="1600" b="0" i="0" u="none" strike="noStrike" cap="none" dirty="0">
              <a:solidFill>
                <a:srgbClr val="0611F2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3" name="Google Shape;591;p34">
            <a:extLst>
              <a:ext uri="{FF2B5EF4-FFF2-40B4-BE49-F238E27FC236}">
                <a16:creationId xmlns:a16="http://schemas.microsoft.com/office/drawing/2014/main" id="{FE136837-8696-4762-AACF-5EB021C3EA64}"/>
              </a:ext>
            </a:extLst>
          </p:cNvPr>
          <p:cNvSpPr/>
          <p:nvPr/>
        </p:nvSpPr>
        <p:spPr>
          <a:xfrm>
            <a:off x="608657" y="4044071"/>
            <a:ext cx="2641902" cy="660056"/>
          </a:xfrm>
          <a:prstGeom prst="flowChartProcess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53D"/>
              </a:buClr>
              <a:buSzPts val="1400"/>
              <a:buFont typeface="Malgun Gothic"/>
              <a:buNone/>
            </a:pPr>
            <a:r>
              <a:rPr lang="ko-KR" altLang="en-US" sz="1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알림 표시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O</a:t>
            </a:r>
            <a:endParaRPr sz="1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4" name="Google Shape;588;p34">
            <a:extLst>
              <a:ext uri="{FF2B5EF4-FFF2-40B4-BE49-F238E27FC236}">
                <a16:creationId xmlns:a16="http://schemas.microsoft.com/office/drawing/2014/main" id="{58D5E1DD-0D93-42AD-B51E-82A57B86924C}"/>
              </a:ext>
            </a:extLst>
          </p:cNvPr>
          <p:cNvSpPr/>
          <p:nvPr/>
        </p:nvSpPr>
        <p:spPr>
          <a:xfrm rot="10800000">
            <a:off x="3422119" y="4374099"/>
            <a:ext cx="1284783" cy="1838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"/>
          <p:cNvSpPr txBox="1"/>
          <p:nvPr/>
        </p:nvSpPr>
        <p:spPr>
          <a:xfrm>
            <a:off x="334010" y="244122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설명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2" name="Google Shape;562;p24"/>
          <p:cNvSpPr txBox="1"/>
          <p:nvPr/>
        </p:nvSpPr>
        <p:spPr>
          <a:xfrm>
            <a:off x="789940" y="943257"/>
            <a:ext cx="3811270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AOP </a:t>
            </a:r>
            <a:r>
              <a:rPr lang="ko-KR" altLang="en-US" dirty="0" smtClean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적용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677545" y="922302"/>
            <a:ext cx="71755" cy="38989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3D41EE-B5F8-4D0B-A7E4-D3CE5A2AF6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21152"/>
            <a:ext cx="1174115" cy="5865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81F512-26D7-469B-BDED-38EA8C758D7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7" y="1504647"/>
            <a:ext cx="3451258" cy="21772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0E4ADE-DA5F-4F84-A605-AC85ADAB69E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53" y="1492541"/>
            <a:ext cx="3445383" cy="2177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467B11-4DE8-46E4-A75E-CDB241DE1DB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87" y="1492542"/>
            <a:ext cx="3447656" cy="21772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DB843C-1FB8-4974-A333-28CA05A40C9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17" y="3930701"/>
            <a:ext cx="3424288" cy="21772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667103-F88F-4CE4-AACA-DB1B1EC2B43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31" y="4000370"/>
            <a:ext cx="3447656" cy="2177228"/>
          </a:xfrm>
          <a:prstGeom prst="rect">
            <a:avLst/>
          </a:prstGeom>
        </p:spPr>
      </p:pic>
      <p:sp>
        <p:nvSpPr>
          <p:cNvPr id="19" name="Google Shape;562;p24">
            <a:extLst>
              <a:ext uri="{FF2B5EF4-FFF2-40B4-BE49-F238E27FC236}">
                <a16:creationId xmlns:a16="http://schemas.microsoft.com/office/drawing/2014/main" id="{D8415620-D8BC-45E7-8186-C6A80159D4D0}"/>
              </a:ext>
            </a:extLst>
          </p:cNvPr>
          <p:cNvSpPr txBox="1"/>
          <p:nvPr/>
        </p:nvSpPr>
        <p:spPr>
          <a:xfrm>
            <a:off x="412256" y="3625429"/>
            <a:ext cx="265289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1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0" name="Google Shape;562;p24">
            <a:extLst>
              <a:ext uri="{FF2B5EF4-FFF2-40B4-BE49-F238E27FC236}">
                <a16:creationId xmlns:a16="http://schemas.microsoft.com/office/drawing/2014/main" id="{D0B08A16-1E49-4882-B269-D9058F58D61E}"/>
              </a:ext>
            </a:extLst>
          </p:cNvPr>
          <p:cNvSpPr txBox="1"/>
          <p:nvPr/>
        </p:nvSpPr>
        <p:spPr>
          <a:xfrm>
            <a:off x="3995737" y="3613964"/>
            <a:ext cx="385445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2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1" name="Google Shape;562;p24">
            <a:extLst>
              <a:ext uri="{FF2B5EF4-FFF2-40B4-BE49-F238E27FC236}">
                <a16:creationId xmlns:a16="http://schemas.microsoft.com/office/drawing/2014/main" id="{0C6E0645-23EA-42E6-AFDA-048AEB005211}"/>
              </a:ext>
            </a:extLst>
          </p:cNvPr>
          <p:cNvSpPr txBox="1"/>
          <p:nvPr/>
        </p:nvSpPr>
        <p:spPr>
          <a:xfrm>
            <a:off x="7916224" y="3687977"/>
            <a:ext cx="304800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3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2" name="Google Shape;562;p24">
            <a:extLst>
              <a:ext uri="{FF2B5EF4-FFF2-40B4-BE49-F238E27FC236}">
                <a16:creationId xmlns:a16="http://schemas.microsoft.com/office/drawing/2014/main" id="{4319034F-4C43-4F5B-90C9-8CF36FB35545}"/>
              </a:ext>
            </a:extLst>
          </p:cNvPr>
          <p:cNvSpPr txBox="1"/>
          <p:nvPr/>
        </p:nvSpPr>
        <p:spPr>
          <a:xfrm>
            <a:off x="1449717" y="6069294"/>
            <a:ext cx="417971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4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3" name="Google Shape;562;p24">
            <a:extLst>
              <a:ext uri="{FF2B5EF4-FFF2-40B4-BE49-F238E27FC236}">
                <a16:creationId xmlns:a16="http://schemas.microsoft.com/office/drawing/2014/main" id="{53F61EAF-CE9C-4146-844A-AB6F5C8237D9}"/>
              </a:ext>
            </a:extLst>
          </p:cNvPr>
          <p:cNvSpPr txBox="1"/>
          <p:nvPr/>
        </p:nvSpPr>
        <p:spPr>
          <a:xfrm>
            <a:off x="5780252" y="6121152"/>
            <a:ext cx="315748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5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D74BB7C-23FC-4B0D-9DC0-7CDC6C8D7D27}"/>
              </a:ext>
            </a:extLst>
          </p:cNvPr>
          <p:cNvSpPr/>
          <p:nvPr/>
        </p:nvSpPr>
        <p:spPr>
          <a:xfrm>
            <a:off x="9708445" y="1864718"/>
            <a:ext cx="1308545" cy="13639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129EBF9-D78C-4780-96BC-DF13C82E4D9E}"/>
              </a:ext>
            </a:extLst>
          </p:cNvPr>
          <p:cNvSpPr/>
          <p:nvPr/>
        </p:nvSpPr>
        <p:spPr>
          <a:xfrm>
            <a:off x="7601764" y="4342630"/>
            <a:ext cx="1308545" cy="13639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"/>
          <p:cNvSpPr txBox="1"/>
          <p:nvPr/>
        </p:nvSpPr>
        <p:spPr>
          <a:xfrm>
            <a:off x="334010" y="244122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설명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2" name="Google Shape;562;p24"/>
          <p:cNvSpPr txBox="1"/>
          <p:nvPr/>
        </p:nvSpPr>
        <p:spPr>
          <a:xfrm>
            <a:off x="789940" y="943257"/>
            <a:ext cx="3811270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숙소 등록 과정을 저장하는 코드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677545" y="922302"/>
            <a:ext cx="71755" cy="38989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3D41EE-B5F8-4D0B-A7E4-D3CE5A2AF6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21152"/>
            <a:ext cx="1174115" cy="58651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B2485DE-B2FC-45AA-9444-699A5D21E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89" y="1312192"/>
            <a:ext cx="6149323" cy="506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66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"/>
          <p:cNvSpPr txBox="1"/>
          <p:nvPr/>
        </p:nvSpPr>
        <p:spPr>
          <a:xfrm>
            <a:off x="334010" y="244122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설명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2" name="Google Shape;562;p24"/>
          <p:cNvSpPr txBox="1"/>
          <p:nvPr/>
        </p:nvSpPr>
        <p:spPr>
          <a:xfrm>
            <a:off x="789940" y="943257"/>
            <a:ext cx="3811270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데이터 베이스 </a:t>
            </a:r>
            <a:r>
              <a:rPr lang="ko-KR" altLang="en-US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스케쥴러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677545" y="922302"/>
            <a:ext cx="71755" cy="38989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3D41EE-B5F8-4D0B-A7E4-D3CE5A2AF6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21152"/>
            <a:ext cx="1174115" cy="58651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D18F042-0058-42AF-865B-31A59D6CB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74" y="1365532"/>
            <a:ext cx="9366345" cy="272013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6E7B4B-189D-4696-88EA-356224BBBBDF}"/>
              </a:ext>
            </a:extLst>
          </p:cNvPr>
          <p:cNvCxnSpPr>
            <a:cxnSpLocks/>
          </p:cNvCxnSpPr>
          <p:nvPr/>
        </p:nvCxnSpPr>
        <p:spPr>
          <a:xfrm flipH="1">
            <a:off x="767858" y="1365532"/>
            <a:ext cx="33371" cy="368060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8422013-C235-4601-B719-33A9C5623773}"/>
              </a:ext>
            </a:extLst>
          </p:cNvPr>
          <p:cNvCxnSpPr>
            <a:cxnSpLocks/>
          </p:cNvCxnSpPr>
          <p:nvPr/>
        </p:nvCxnSpPr>
        <p:spPr>
          <a:xfrm flipH="1">
            <a:off x="9127289" y="592245"/>
            <a:ext cx="33371" cy="368060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4B548F-A22D-414D-B4B0-21A940014FEE}"/>
              </a:ext>
            </a:extLst>
          </p:cNvPr>
          <p:cNvCxnSpPr>
            <a:cxnSpLocks/>
          </p:cNvCxnSpPr>
          <p:nvPr/>
        </p:nvCxnSpPr>
        <p:spPr>
          <a:xfrm>
            <a:off x="9160660" y="4476045"/>
            <a:ext cx="3477" cy="338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2786264-5211-744B-BD50-4BFF51984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46" y="4202735"/>
            <a:ext cx="2591429" cy="20447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4968EDA-DF0E-F143-A715-758E69359D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2"/>
          <a:stretch/>
        </p:blipFill>
        <p:spPr>
          <a:xfrm>
            <a:off x="2702631" y="4142942"/>
            <a:ext cx="2591430" cy="21717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70093D-A87D-E447-ACD6-7A4C14E3B992}"/>
              </a:ext>
            </a:extLst>
          </p:cNvPr>
          <p:cNvCxnSpPr/>
          <p:nvPr/>
        </p:nvCxnSpPr>
        <p:spPr>
          <a:xfrm>
            <a:off x="4601210" y="4476045"/>
            <a:ext cx="168105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2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"/>
          <p:cNvSpPr txBox="1"/>
          <p:nvPr/>
        </p:nvSpPr>
        <p:spPr>
          <a:xfrm>
            <a:off x="334010" y="244122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설명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2" name="Google Shape;562;p24"/>
          <p:cNvSpPr txBox="1"/>
          <p:nvPr/>
        </p:nvSpPr>
        <p:spPr>
          <a:xfrm>
            <a:off x="789940" y="943257"/>
            <a:ext cx="3811270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이미지 파일 업로드 비동기 처리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677545" y="922302"/>
            <a:ext cx="71755" cy="38989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3D41EE-B5F8-4D0B-A7E4-D3CE5A2AF6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21152"/>
            <a:ext cx="1174115" cy="58651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4B548F-A22D-414D-B4B0-21A940014FEE}"/>
              </a:ext>
            </a:extLst>
          </p:cNvPr>
          <p:cNvCxnSpPr>
            <a:cxnSpLocks/>
          </p:cNvCxnSpPr>
          <p:nvPr/>
        </p:nvCxnSpPr>
        <p:spPr>
          <a:xfrm>
            <a:off x="9277890" y="4546383"/>
            <a:ext cx="3477" cy="3386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27142C1-75A8-48B2-91D1-EF56CB752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412" y="1604794"/>
            <a:ext cx="1867062" cy="219475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40A35CE-64A9-4BAC-BA44-D621EDD11291}"/>
              </a:ext>
            </a:extLst>
          </p:cNvPr>
          <p:cNvCxnSpPr>
            <a:cxnSpLocks/>
          </p:cNvCxnSpPr>
          <p:nvPr/>
        </p:nvCxnSpPr>
        <p:spPr>
          <a:xfrm flipV="1">
            <a:off x="8265474" y="2766646"/>
            <a:ext cx="1155015" cy="1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항공기이(가) 표시된 사진&#10;&#10;자동 생성된 설명">
            <a:extLst>
              <a:ext uri="{FF2B5EF4-FFF2-40B4-BE49-F238E27FC236}">
                <a16:creationId xmlns:a16="http://schemas.microsoft.com/office/drawing/2014/main" id="{05E368C5-DED2-448A-B242-E2FD28508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489" y="1699169"/>
            <a:ext cx="1920406" cy="208806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658B352-F1C8-4D62-A746-DA035A7F9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02" y="1312192"/>
            <a:ext cx="4041640" cy="478896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B50300-D98D-4745-B978-4940EF287E1D}"/>
              </a:ext>
            </a:extLst>
          </p:cNvPr>
          <p:cNvCxnSpPr>
            <a:cxnSpLocks/>
          </p:cNvCxnSpPr>
          <p:nvPr/>
        </p:nvCxnSpPr>
        <p:spPr>
          <a:xfrm>
            <a:off x="8842981" y="2743199"/>
            <a:ext cx="0" cy="12974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90D02B5-DFEF-444A-B112-C0FAFEF27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08" y="3955044"/>
            <a:ext cx="3307994" cy="2319268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5A115B-F09F-4403-86CD-EA30CB8A2EF6}"/>
              </a:ext>
            </a:extLst>
          </p:cNvPr>
          <p:cNvCxnSpPr>
            <a:cxnSpLocks/>
          </p:cNvCxnSpPr>
          <p:nvPr/>
        </p:nvCxnSpPr>
        <p:spPr>
          <a:xfrm>
            <a:off x="1809135" y="4080385"/>
            <a:ext cx="13863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27A0CB-C523-4CF9-8E62-D08EBB9CFDFF}"/>
              </a:ext>
            </a:extLst>
          </p:cNvPr>
          <p:cNvCxnSpPr>
            <a:cxnSpLocks/>
          </p:cNvCxnSpPr>
          <p:nvPr/>
        </p:nvCxnSpPr>
        <p:spPr>
          <a:xfrm>
            <a:off x="1804221" y="4232785"/>
            <a:ext cx="13912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F4A80A2-B0F3-45B6-B048-C9F69ABDB03F}"/>
              </a:ext>
            </a:extLst>
          </p:cNvPr>
          <p:cNvCxnSpPr>
            <a:cxnSpLocks/>
          </p:cNvCxnSpPr>
          <p:nvPr/>
        </p:nvCxnSpPr>
        <p:spPr>
          <a:xfrm>
            <a:off x="1558412" y="2698951"/>
            <a:ext cx="20401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21DF625-8FE3-4BF7-80CB-5B3EE705D0D9}"/>
              </a:ext>
            </a:extLst>
          </p:cNvPr>
          <p:cNvCxnSpPr>
            <a:cxnSpLocks/>
          </p:cNvCxnSpPr>
          <p:nvPr/>
        </p:nvCxnSpPr>
        <p:spPr>
          <a:xfrm>
            <a:off x="1553498" y="2851351"/>
            <a:ext cx="20451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"/>
          <p:cNvSpPr txBox="1"/>
          <p:nvPr/>
        </p:nvSpPr>
        <p:spPr>
          <a:xfrm>
            <a:off x="334010" y="244122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설명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2" name="Google Shape;562;p24"/>
          <p:cNvSpPr txBox="1"/>
          <p:nvPr/>
        </p:nvSpPr>
        <p:spPr>
          <a:xfrm>
            <a:off x="789940" y="943257"/>
            <a:ext cx="3811270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트랜잭션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677545" y="922302"/>
            <a:ext cx="71755" cy="38989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3D41EE-B5F8-4D0B-A7E4-D3CE5A2AF6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21152"/>
            <a:ext cx="1174115" cy="58651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6E7B4B-189D-4696-88EA-356224BBBBDF}"/>
              </a:ext>
            </a:extLst>
          </p:cNvPr>
          <p:cNvCxnSpPr>
            <a:cxnSpLocks/>
          </p:cNvCxnSpPr>
          <p:nvPr/>
        </p:nvCxnSpPr>
        <p:spPr>
          <a:xfrm flipH="1">
            <a:off x="767858" y="1365532"/>
            <a:ext cx="33371" cy="368060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230A00-6CCE-4FE5-9B09-F1BAFEF60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" y="1417602"/>
            <a:ext cx="10772140" cy="52963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867F23C-2606-453C-B840-F095C9BB2799}"/>
              </a:ext>
            </a:extLst>
          </p:cNvPr>
          <p:cNvSpPr/>
          <p:nvPr/>
        </p:nvSpPr>
        <p:spPr>
          <a:xfrm>
            <a:off x="10668000" y="6324600"/>
            <a:ext cx="285750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66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0188247-640F-4DE6-9270-1FCEA35B1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42" y="3002130"/>
            <a:ext cx="7485967" cy="3705534"/>
          </a:xfrm>
          <a:prstGeom prst="rect">
            <a:avLst/>
          </a:prstGeom>
        </p:spPr>
      </p:pic>
      <p:sp>
        <p:nvSpPr>
          <p:cNvPr id="561" name="Google Shape;561;p24"/>
          <p:cNvSpPr txBox="1"/>
          <p:nvPr/>
        </p:nvSpPr>
        <p:spPr>
          <a:xfrm>
            <a:off x="334010" y="244122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설명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2" name="Google Shape;562;p24"/>
          <p:cNvSpPr txBox="1"/>
          <p:nvPr/>
        </p:nvSpPr>
        <p:spPr>
          <a:xfrm>
            <a:off x="789940" y="943257"/>
            <a:ext cx="3811270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트랜잭션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677545" y="922302"/>
            <a:ext cx="71755" cy="38989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3D41EE-B5F8-4D0B-A7E4-D3CE5A2AF6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21152"/>
            <a:ext cx="1174115" cy="58651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6E7B4B-189D-4696-88EA-356224BBBBDF}"/>
              </a:ext>
            </a:extLst>
          </p:cNvPr>
          <p:cNvCxnSpPr>
            <a:cxnSpLocks/>
          </p:cNvCxnSpPr>
          <p:nvPr/>
        </p:nvCxnSpPr>
        <p:spPr>
          <a:xfrm flipH="1">
            <a:off x="767858" y="1365532"/>
            <a:ext cx="33371" cy="368060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7250D04-A115-424C-9333-2AF7386CE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5" y="1364262"/>
            <a:ext cx="6375856" cy="305533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31785FC-3967-455B-B395-7509A26EA6B1}"/>
              </a:ext>
            </a:extLst>
          </p:cNvPr>
          <p:cNvCxnSpPr>
            <a:cxnSpLocks/>
          </p:cNvCxnSpPr>
          <p:nvPr/>
        </p:nvCxnSpPr>
        <p:spPr>
          <a:xfrm flipV="1">
            <a:off x="434239" y="1600200"/>
            <a:ext cx="1604111" cy="11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DFE2649-3CB6-4041-86B4-6DDE78EEB7DA}"/>
              </a:ext>
            </a:extLst>
          </p:cNvPr>
          <p:cNvCxnSpPr>
            <a:cxnSpLocks/>
          </p:cNvCxnSpPr>
          <p:nvPr/>
        </p:nvCxnSpPr>
        <p:spPr>
          <a:xfrm flipV="1">
            <a:off x="434239" y="3219450"/>
            <a:ext cx="1604111" cy="161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d91516a10_1_0"/>
          <p:cNvSpPr/>
          <p:nvPr/>
        </p:nvSpPr>
        <p:spPr>
          <a:xfrm>
            <a:off x="6759575" y="1233805"/>
            <a:ext cx="963900" cy="1029900"/>
          </a:xfrm>
          <a:prstGeom prst="ellipse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97" name="Google Shape;497;g7d91516a10_1_0"/>
          <p:cNvSpPr/>
          <p:nvPr/>
        </p:nvSpPr>
        <p:spPr>
          <a:xfrm>
            <a:off x="8499475" y="1233805"/>
            <a:ext cx="964500" cy="1030500"/>
          </a:xfrm>
          <a:prstGeom prst="ellipse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98" name="Google Shape;498;g7d91516a10_1_0"/>
          <p:cNvSpPr/>
          <p:nvPr/>
        </p:nvSpPr>
        <p:spPr>
          <a:xfrm>
            <a:off x="10455275" y="1233805"/>
            <a:ext cx="1028700" cy="1053600"/>
          </a:xfrm>
          <a:prstGeom prst="ellipse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99" name="Google Shape;499;g7d91516a10_1_0"/>
          <p:cNvSpPr txBox="1"/>
          <p:nvPr/>
        </p:nvSpPr>
        <p:spPr>
          <a:xfrm>
            <a:off x="6772275" y="1533525"/>
            <a:ext cx="938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API</a:t>
            </a:r>
            <a:endParaRPr sz="1800" b="1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00" name="Google Shape;500;g7d91516a10_1_0"/>
          <p:cNvSpPr txBox="1"/>
          <p:nvPr/>
        </p:nvSpPr>
        <p:spPr>
          <a:xfrm>
            <a:off x="10480325" y="1564005"/>
            <a:ext cx="964500" cy="36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Cooperation</a:t>
            </a:r>
            <a:endParaRPr sz="1800" b="1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01" name="Google Shape;501;g7d91516a10_1_0"/>
          <p:cNvSpPr txBox="1"/>
          <p:nvPr/>
        </p:nvSpPr>
        <p:spPr>
          <a:xfrm>
            <a:off x="8521065" y="1564640"/>
            <a:ext cx="939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Tools</a:t>
            </a:r>
            <a:endParaRPr sz="1800" b="1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02" name="Google Shape;502;g7d91516a10_1_0"/>
          <p:cNvSpPr txBox="1"/>
          <p:nvPr/>
        </p:nvSpPr>
        <p:spPr>
          <a:xfrm>
            <a:off x="365760" y="349885"/>
            <a:ext cx="76053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Development Tool &amp; API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506" name="Google Shape;506;g7d91516a1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8804" y="3159497"/>
            <a:ext cx="1010959" cy="63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7d91516a10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8936" y="2814320"/>
            <a:ext cx="341057" cy="133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g7d91516a10_1_0"/>
          <p:cNvGrpSpPr/>
          <p:nvPr/>
        </p:nvGrpSpPr>
        <p:grpSpPr>
          <a:xfrm>
            <a:off x="8176707" y="2590776"/>
            <a:ext cx="2030917" cy="2935099"/>
            <a:chOff x="5172197" y="2590794"/>
            <a:chExt cx="2524761" cy="2935099"/>
          </a:xfrm>
        </p:grpSpPr>
        <p:pic>
          <p:nvPicPr>
            <p:cNvPr id="511" name="Google Shape;511;g7d91516a10_1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06330" y="2590794"/>
              <a:ext cx="788670" cy="88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g7d91516a10_1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72197" y="4995668"/>
              <a:ext cx="1183005" cy="450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g7d91516a10_1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79966" y="4993763"/>
              <a:ext cx="1316992" cy="5321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1" name="Google Shape;521;g7d91516a10_1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84567" y="5907777"/>
            <a:ext cx="101095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g7d91516a10_1_0"/>
          <p:cNvGrpSpPr/>
          <p:nvPr/>
        </p:nvGrpSpPr>
        <p:grpSpPr>
          <a:xfrm>
            <a:off x="9989648" y="2501785"/>
            <a:ext cx="1901598" cy="2392794"/>
            <a:chOff x="9381429" y="2527541"/>
            <a:chExt cx="1901598" cy="2392794"/>
          </a:xfrm>
        </p:grpSpPr>
        <p:pic>
          <p:nvPicPr>
            <p:cNvPr id="524" name="Google Shape;524;g7d91516a10_1_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381429" y="3135595"/>
              <a:ext cx="1792605" cy="1037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g7d91516a10_1_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499678" y="4174846"/>
              <a:ext cx="744855" cy="745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g7d91516a10_1_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414222" y="2527541"/>
              <a:ext cx="1868805" cy="6216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" name="Google Shape;528;g7d91516a10_1_0"/>
          <p:cNvGrpSpPr/>
          <p:nvPr/>
        </p:nvGrpSpPr>
        <p:grpSpPr>
          <a:xfrm>
            <a:off x="449580" y="1244600"/>
            <a:ext cx="964500" cy="1030500"/>
            <a:chOff x="2125980" y="1244600"/>
            <a:chExt cx="964500" cy="1030500"/>
          </a:xfrm>
          <a:solidFill>
            <a:srgbClr val="355C7D"/>
          </a:solidFill>
        </p:grpSpPr>
        <p:sp>
          <p:nvSpPr>
            <p:cNvPr id="529" name="Google Shape;529;g7d91516a10_1_0"/>
            <p:cNvSpPr/>
            <p:nvPr/>
          </p:nvSpPr>
          <p:spPr>
            <a:xfrm>
              <a:off x="2125980" y="1244600"/>
              <a:ext cx="964500" cy="1030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530" name="Google Shape;530;g7d91516a10_1_0"/>
            <p:cNvSpPr txBox="1"/>
            <p:nvPr/>
          </p:nvSpPr>
          <p:spPr>
            <a:xfrm>
              <a:off x="2195125" y="1544320"/>
              <a:ext cx="813364" cy="35820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C03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bg1">
                      <a:lumMod val="95000"/>
                    </a:schemeClr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Front</a:t>
              </a:r>
              <a:endParaRPr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grpSp>
        <p:nvGrpSpPr>
          <p:cNvPr id="531" name="Google Shape;531;g7d91516a10_1_0"/>
          <p:cNvGrpSpPr/>
          <p:nvPr/>
        </p:nvGrpSpPr>
        <p:grpSpPr>
          <a:xfrm>
            <a:off x="-19050" y="2435860"/>
            <a:ext cx="2207895" cy="3954780"/>
            <a:chOff x="1657350" y="2435860"/>
            <a:chExt cx="2207895" cy="3954780"/>
          </a:xfrm>
        </p:grpSpPr>
        <p:pic>
          <p:nvPicPr>
            <p:cNvPr id="532" name="Google Shape;532;g7d91516a10_1_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804035" y="2435860"/>
              <a:ext cx="2061210" cy="102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g7d91516a10_1_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802765" y="3537585"/>
              <a:ext cx="2045335" cy="944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g7d91516a10_1_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57350" y="4462145"/>
              <a:ext cx="1991995" cy="1087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g7d91516a10_1_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773555" y="5506085"/>
              <a:ext cx="1842770" cy="8845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g7d91516a10_1_0"/>
          <p:cNvGrpSpPr/>
          <p:nvPr/>
        </p:nvGrpSpPr>
        <p:grpSpPr>
          <a:xfrm>
            <a:off x="2651125" y="1244600"/>
            <a:ext cx="964500" cy="1030500"/>
            <a:chOff x="5851525" y="1244600"/>
            <a:chExt cx="964500" cy="1030500"/>
          </a:xfrm>
          <a:solidFill>
            <a:srgbClr val="355C7D"/>
          </a:solidFill>
        </p:grpSpPr>
        <p:sp>
          <p:nvSpPr>
            <p:cNvPr id="537" name="Google Shape;537;g7d91516a10_1_0"/>
            <p:cNvSpPr/>
            <p:nvPr/>
          </p:nvSpPr>
          <p:spPr>
            <a:xfrm>
              <a:off x="5851525" y="1244600"/>
              <a:ext cx="964500" cy="1030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538" name="Google Shape;538;g7d91516a10_1_0"/>
            <p:cNvSpPr txBox="1"/>
            <p:nvPr/>
          </p:nvSpPr>
          <p:spPr>
            <a:xfrm>
              <a:off x="5918130" y="1552573"/>
              <a:ext cx="791210" cy="38103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C03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bg1">
                      <a:lumMod val="95000"/>
                    </a:schemeClr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Back</a:t>
              </a:r>
              <a:endParaRPr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pic>
        <p:nvPicPr>
          <p:cNvPr id="539" name="Google Shape;539;g7d91516a10_1_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20290" y="2275840"/>
            <a:ext cx="647064" cy="75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7d91516a10_1_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144680" y="2948622"/>
            <a:ext cx="1180465" cy="60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7d91516a10_1_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006120" y="3726061"/>
            <a:ext cx="1042670" cy="104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7d91516a10_1_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119630" y="3074035"/>
            <a:ext cx="1064895" cy="102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7d91516a10_1_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316797" y="4778877"/>
            <a:ext cx="668655" cy="64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7d91516a10_1_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204421" y="5043593"/>
            <a:ext cx="1000125" cy="80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7d91516a10_1_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34565" y="5571490"/>
            <a:ext cx="826770" cy="85153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7d91516a10_1_0"/>
          <p:cNvSpPr/>
          <p:nvPr/>
        </p:nvSpPr>
        <p:spPr>
          <a:xfrm>
            <a:off x="4742815" y="1244600"/>
            <a:ext cx="1028700" cy="1053600"/>
          </a:xfrm>
          <a:prstGeom prst="ellipse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551" name="Google Shape;551;g7d91516a10_1_0"/>
          <p:cNvGrpSpPr/>
          <p:nvPr/>
        </p:nvGrpSpPr>
        <p:grpSpPr>
          <a:xfrm>
            <a:off x="4368607" y="3377013"/>
            <a:ext cx="1503680" cy="1523917"/>
            <a:chOff x="9168376" y="3373120"/>
            <a:chExt cx="1503680" cy="1523917"/>
          </a:xfrm>
        </p:grpSpPr>
        <p:pic>
          <p:nvPicPr>
            <p:cNvPr id="554" name="Google Shape;554;g7d91516a10_1_0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9168376" y="4517942"/>
              <a:ext cx="1503680" cy="379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g7d91516a10_1_0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9236710" y="3373120"/>
              <a:ext cx="1323340" cy="8896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538;g7d91516a10_1_0">
            <a:extLst>
              <a:ext uri="{FF2B5EF4-FFF2-40B4-BE49-F238E27FC236}">
                <a16:creationId xmlns:a16="http://schemas.microsoft.com/office/drawing/2014/main" id="{F285804A-42BC-4CBD-B30F-C30B1F89B86F}"/>
              </a:ext>
            </a:extLst>
          </p:cNvPr>
          <p:cNvSpPr txBox="1"/>
          <p:nvPr/>
        </p:nvSpPr>
        <p:spPr>
          <a:xfrm>
            <a:off x="4845686" y="1603373"/>
            <a:ext cx="791210" cy="381031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DB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2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SERVER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F4CD1E-16CF-4D75-B53F-0177041A61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10" y="5005705"/>
            <a:ext cx="1214745" cy="121474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772FBFF-3038-4156-B324-7CB57CD68FF3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71EF98-C4C0-4EF5-BD7C-F30D6C9550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39" y="2464746"/>
            <a:ext cx="1370101" cy="720408"/>
          </a:xfrm>
          <a:prstGeom prst="rect">
            <a:avLst/>
          </a:prstGeom>
        </p:spPr>
      </p:pic>
      <p:pic>
        <p:nvPicPr>
          <p:cNvPr id="68" name="Google Shape;282;p7">
            <a:extLst>
              <a:ext uri="{FF2B5EF4-FFF2-40B4-BE49-F238E27FC236}">
                <a16:creationId xmlns:a16="http://schemas.microsoft.com/office/drawing/2014/main" id="{3F9A76BD-B00C-4311-B801-763DA467814C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255838" y="4228433"/>
            <a:ext cx="526415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70DB98-EBFF-4BBE-8767-CB5E89121D01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432" y="3725561"/>
            <a:ext cx="896948" cy="1018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FEC83C-CFD2-45EB-9D08-B91C7FEABDB1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24" y="2487295"/>
            <a:ext cx="1123331" cy="648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A6B3CC-CBA2-4B2F-933D-4CE1234E37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67" y="3749662"/>
            <a:ext cx="1321815" cy="915357"/>
          </a:xfrm>
          <a:prstGeom prst="rect">
            <a:avLst/>
          </a:prstGeom>
        </p:spPr>
      </p:pic>
      <p:pic>
        <p:nvPicPr>
          <p:cNvPr id="15" name="그림 14" descr="텍스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F544B695-3372-4C01-A577-AE457056B9A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763" y="5504366"/>
            <a:ext cx="2235315" cy="869995"/>
          </a:xfrm>
          <a:prstGeom prst="rect">
            <a:avLst/>
          </a:prstGeom>
        </p:spPr>
      </p:pic>
      <p:pic>
        <p:nvPicPr>
          <p:cNvPr id="19" name="그림 18" descr="꽃, 클립아트, 실루엣이(가) 표시된 사진&#10;&#10;자동 생성된 설명">
            <a:extLst>
              <a:ext uri="{FF2B5EF4-FFF2-40B4-BE49-F238E27FC236}">
                <a16:creationId xmlns:a16="http://schemas.microsoft.com/office/drawing/2014/main" id="{54C8F8A4-2839-49DC-9966-8886A8ED72C8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80" y="4837758"/>
            <a:ext cx="1733377" cy="910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0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955321" y="5112534"/>
            <a:ext cx="4281357" cy="42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주제 소개</a:t>
            </a:r>
            <a:endParaRPr sz="4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3" y="566384"/>
            <a:ext cx="6284432" cy="31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46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8"/>
          <p:cNvSpPr/>
          <p:nvPr/>
        </p:nvSpPr>
        <p:spPr>
          <a:xfrm>
            <a:off x="0" y="0"/>
            <a:ext cx="12204065" cy="456247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806" name="Google Shape;806;p38"/>
          <p:cNvSpPr txBox="1"/>
          <p:nvPr/>
        </p:nvSpPr>
        <p:spPr>
          <a:xfrm>
            <a:off x="375285" y="265450"/>
            <a:ext cx="10473055" cy="65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형상관리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809" name="Google Shape;8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0968" y="221449"/>
            <a:ext cx="1013275" cy="10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9793" y="259899"/>
            <a:ext cx="936371" cy="93637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8"/>
          <p:cNvSpPr txBox="1"/>
          <p:nvPr/>
        </p:nvSpPr>
        <p:spPr>
          <a:xfrm>
            <a:off x="4732797" y="832429"/>
            <a:ext cx="583001" cy="36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Git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812" name="Google Shape;812;p38"/>
          <p:cNvSpPr txBox="1"/>
          <p:nvPr/>
        </p:nvSpPr>
        <p:spPr>
          <a:xfrm>
            <a:off x="7563407" y="832427"/>
            <a:ext cx="1683563" cy="36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Sourcetree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B6A2B8-2014-4A00-A5F6-A3D28F1242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AF372C-933F-49DA-A9EB-4487AE0E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278725"/>
            <a:ext cx="9163049" cy="49284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-10795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661092" y="5644075"/>
            <a:ext cx="4869815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비트캠프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자바 </a:t>
            </a:r>
            <a:r>
              <a:rPr lang="en-US" altLang="ko-KR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196</a:t>
            </a: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 </a:t>
            </a:r>
            <a:r>
              <a:rPr lang="en-US" altLang="ko-KR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4</a:t>
            </a: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조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4" y="480322"/>
            <a:ext cx="6284432" cy="3139290"/>
          </a:xfrm>
          <a:prstGeom prst="rect">
            <a:avLst/>
          </a:prstGeom>
        </p:spPr>
      </p:pic>
      <p:sp>
        <p:nvSpPr>
          <p:cNvPr id="6" name="Google Shape;127;p1">
            <a:extLst>
              <a:ext uri="{FF2B5EF4-FFF2-40B4-BE49-F238E27FC236}">
                <a16:creationId xmlns:a16="http://schemas.microsoft.com/office/drawing/2014/main" id="{7DE7CB50-BE0B-46E9-AB87-242C6F7BA5F3}"/>
              </a:ext>
            </a:extLst>
          </p:cNvPr>
          <p:cNvSpPr txBox="1"/>
          <p:nvPr/>
        </p:nvSpPr>
        <p:spPr>
          <a:xfrm>
            <a:off x="3661092" y="4430150"/>
            <a:ext cx="4869815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끝</a:t>
            </a:r>
            <a:r>
              <a:rPr lang="en-US" altLang="ko-KR" sz="6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.</a:t>
            </a:r>
            <a:endParaRPr sz="6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796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/>
          <p:nvPr/>
        </p:nvSpPr>
        <p:spPr>
          <a:xfrm>
            <a:off x="7544625" y="2074800"/>
            <a:ext cx="4220700" cy="2981700"/>
          </a:xfrm>
          <a:prstGeom prst="roundRect">
            <a:avLst>
              <a:gd name="adj" fmla="val 16667"/>
            </a:avLst>
          </a:prstGeom>
          <a:solidFill>
            <a:srgbClr val="355C7D"/>
          </a:solidFill>
          <a:ln w="28575" cap="flat" cmpd="sng">
            <a:solidFill>
              <a:srgbClr val="40404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449580" y="296545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주제</a:t>
            </a:r>
            <a:r>
              <a:rPr lang="en-US" sz="36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선정</a:t>
            </a:r>
            <a:r>
              <a:rPr lang="en-US" sz="36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배경</a:t>
            </a:r>
            <a:endParaRPr sz="36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76" name="Google Shape;17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490" y="1427478"/>
            <a:ext cx="3984624" cy="400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"/>
          <p:cNvSpPr txBox="1"/>
          <p:nvPr/>
        </p:nvSpPr>
        <p:spPr>
          <a:xfrm>
            <a:off x="1592160" y="5721180"/>
            <a:ext cx="32829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latin typeface="맑은 고딕" pitchFamily="50" charset="-127"/>
                <a:ea typeface="맑은 고딕" pitchFamily="50" charset="-127"/>
                <a:sym typeface="Arial"/>
              </a:rPr>
              <a:t>우리나라에서의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  <a:sym typeface="Arial"/>
              </a:rPr>
              <a:t>AirBnB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  <a:sym typeface="Arial"/>
              </a:rPr>
              <a:t> 서비스의 확장성과 늘어나는 수요 </a:t>
            </a:r>
            <a:endParaRPr lang="en-US" altLang="ko-KR" sz="1500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5402050" y="2956568"/>
            <a:ext cx="1603500" cy="94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7662380" y="2795655"/>
            <a:ext cx="3985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외국소재의 기업이라 즉각적인</a:t>
            </a:r>
            <a:endParaRPr lang="en-US" altLang="ko-KR" sz="18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피드백이 이루어지지 않음</a:t>
            </a:r>
            <a:endParaRPr sz="18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7544625" y="3901563"/>
            <a:ext cx="45816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즉각적인 피드백과 수요가 많은 지역에</a:t>
            </a:r>
            <a:endParaRPr lang="en-US" altLang="ko-KR" sz="18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특화된 서비스 제공 목적</a:t>
            </a:r>
            <a:endParaRPr sz="18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8930138" y="1490900"/>
            <a:ext cx="12639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문제의식</a:t>
            </a:r>
            <a:endParaRPr sz="18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63F42D-92BC-4E65-9AE0-8B19C7D5DE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/>
          <p:nvPr/>
        </p:nvSpPr>
        <p:spPr>
          <a:xfrm>
            <a:off x="3552755" y="1890395"/>
            <a:ext cx="974725" cy="1057275"/>
          </a:xfrm>
          <a:prstGeom prst="rect">
            <a:avLst/>
          </a:prstGeom>
          <a:noFill/>
          <a:ln w="635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3642925" y="2086610"/>
            <a:ext cx="74803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01</a:t>
            </a:r>
            <a:endParaRPr sz="32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471170" y="265430"/>
            <a:ext cx="385445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주요</a:t>
            </a:r>
            <a:r>
              <a:rPr lang="en-US" sz="36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사용자</a:t>
            </a:r>
            <a:endParaRPr sz="36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7243219" y="1891030"/>
            <a:ext cx="974725" cy="1057275"/>
          </a:xfrm>
          <a:prstGeom prst="rect">
            <a:avLst/>
          </a:prstGeom>
          <a:noFill/>
          <a:ln w="635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238" name="Google Shape;238;p6"/>
          <p:cNvGrpSpPr/>
          <p:nvPr/>
        </p:nvGrpSpPr>
        <p:grpSpPr>
          <a:xfrm>
            <a:off x="3209855" y="3289935"/>
            <a:ext cx="3263265" cy="1170305"/>
            <a:chOff x="1536700" y="3289935"/>
            <a:chExt cx="3263265" cy="1170305"/>
          </a:xfrm>
        </p:grpSpPr>
        <p:sp>
          <p:nvSpPr>
            <p:cNvPr id="239" name="Google Shape;239;p6"/>
            <p:cNvSpPr txBox="1"/>
            <p:nvPr/>
          </p:nvSpPr>
          <p:spPr>
            <a:xfrm>
              <a:off x="1752600" y="3893185"/>
              <a:ext cx="3047365" cy="567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0" i="0" u="none" strike="noStrike" cap="none" dirty="0">
                  <a:latin typeface="맑은 고딕" pitchFamily="50" charset="-127"/>
                  <a:ea typeface="맑은 고딕" pitchFamily="50" charset="-127"/>
                  <a:sym typeface="Arial"/>
                </a:rPr>
                <a:t>숙소 조회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,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숙소 이용 후 리뷰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작성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,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0" i="0" u="none" strike="noStrike" cap="none" dirty="0">
                  <a:latin typeface="맑은 고딕" pitchFamily="50" charset="-127"/>
                  <a:ea typeface="맑은 고딕" pitchFamily="50" charset="-127"/>
                  <a:sym typeface="Arial"/>
                </a:rPr>
                <a:t>숙소 사용 요금 결제</a:t>
              </a: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40" name="Google Shape;240;p6"/>
            <p:cNvSpPr txBox="1"/>
            <p:nvPr/>
          </p:nvSpPr>
          <p:spPr>
            <a:xfrm>
              <a:off x="1536700" y="3289935"/>
              <a:ext cx="1659255" cy="433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  <a:sym typeface="Arial"/>
                </a:rPr>
                <a:t>게스트</a:t>
              </a:r>
              <a:endParaRPr sz="20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241" name="Google Shape;241;p6"/>
          <p:cNvSpPr txBox="1"/>
          <p:nvPr/>
        </p:nvSpPr>
        <p:spPr>
          <a:xfrm>
            <a:off x="7333389" y="2087245"/>
            <a:ext cx="74803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02</a:t>
            </a:r>
            <a:endParaRPr sz="32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6810784" y="3277235"/>
            <a:ext cx="165925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호스트</a:t>
            </a:r>
            <a:endParaRPr sz="20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47" name="Google Shape;247;p6"/>
          <p:cNvSpPr txBox="1"/>
          <p:nvPr/>
        </p:nvSpPr>
        <p:spPr>
          <a:xfrm>
            <a:off x="6694262" y="3892102"/>
            <a:ext cx="3047364" cy="56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수소 등록</a:t>
            </a:r>
            <a:r>
              <a:rPr lang="en-US" altLang="ko-KR"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Arial"/>
              </a:rPr>
              <a:t>이용 게스트에 대한 리뷰 작성</a:t>
            </a:r>
            <a:endParaRPr lang="en-US" altLang="ko-KR" sz="1600" dirty="0"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숙소 사용 요금 측정</a:t>
            </a: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DA30E5-0218-4FF2-99C4-E7360AF162C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/>
          <p:nvPr/>
        </p:nvSpPr>
        <p:spPr>
          <a:xfrm>
            <a:off x="-21590" y="-33338"/>
            <a:ext cx="12213590" cy="458533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20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255" name="Google Shape;255;p7"/>
          <p:cNvGrpSpPr/>
          <p:nvPr/>
        </p:nvGrpSpPr>
        <p:grpSpPr>
          <a:xfrm>
            <a:off x="4878181" y="2250673"/>
            <a:ext cx="1149350" cy="1146810"/>
            <a:chOff x="4910455" y="2312035"/>
            <a:chExt cx="1149350" cy="1146810"/>
          </a:xfrm>
        </p:grpSpPr>
        <p:sp>
          <p:nvSpPr>
            <p:cNvPr id="256" name="Google Shape;256;p7"/>
            <p:cNvSpPr/>
            <p:nvPr/>
          </p:nvSpPr>
          <p:spPr>
            <a:xfrm>
              <a:off x="4910455" y="2312035"/>
              <a:ext cx="1149350" cy="114681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04040"/>
            </a:solidFill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5017770" y="2418080"/>
              <a:ext cx="937260" cy="9347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cxnSp>
        <p:nvCxnSpPr>
          <p:cNvPr id="258" name="Google Shape;258;p7"/>
          <p:cNvCxnSpPr/>
          <p:nvPr/>
        </p:nvCxnSpPr>
        <p:spPr>
          <a:xfrm>
            <a:off x="6939128" y="3624996"/>
            <a:ext cx="4161790" cy="1905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oval" w="lg" len="lg"/>
          </a:ln>
        </p:spPr>
      </p:cxnSp>
      <p:cxnSp>
        <p:nvCxnSpPr>
          <p:cNvPr id="259" name="Google Shape;259;p7"/>
          <p:cNvCxnSpPr/>
          <p:nvPr/>
        </p:nvCxnSpPr>
        <p:spPr>
          <a:xfrm>
            <a:off x="6903867" y="5238084"/>
            <a:ext cx="4161790" cy="1905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oval" w="lg" len="lg"/>
          </a:ln>
        </p:spPr>
      </p:cxnSp>
      <p:cxnSp>
        <p:nvCxnSpPr>
          <p:cNvPr id="260" name="Google Shape;260;p7"/>
          <p:cNvCxnSpPr/>
          <p:nvPr/>
        </p:nvCxnSpPr>
        <p:spPr>
          <a:xfrm flipH="1">
            <a:off x="806751" y="2941780"/>
            <a:ext cx="4162425" cy="2540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oval" w="lg" len="lg"/>
          </a:ln>
        </p:spPr>
      </p:cxnSp>
      <p:cxnSp>
        <p:nvCxnSpPr>
          <p:cNvPr id="261" name="Google Shape;261;p7"/>
          <p:cNvCxnSpPr/>
          <p:nvPr/>
        </p:nvCxnSpPr>
        <p:spPr>
          <a:xfrm flipH="1">
            <a:off x="828268" y="4474708"/>
            <a:ext cx="4162425" cy="2540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oval" w="lg" len="lg"/>
          </a:ln>
        </p:spPr>
      </p:cxnSp>
      <p:sp>
        <p:nvSpPr>
          <p:cNvPr id="262" name="Google Shape;262;p7"/>
          <p:cNvSpPr/>
          <p:nvPr/>
        </p:nvSpPr>
        <p:spPr>
          <a:xfrm>
            <a:off x="5243941" y="4165198"/>
            <a:ext cx="419100" cy="405130"/>
          </a:xfrm>
          <a:custGeom>
            <a:avLst/>
            <a:gdLst/>
            <a:ahLst/>
            <a:cxnLst/>
            <a:rect l="l" t="t" r="r" b="b"/>
            <a:pathLst>
              <a:path w="3186826" h="2663938" extrusionOk="0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63" name="Google Shape;263;p7"/>
          <p:cNvSpPr/>
          <p:nvPr/>
        </p:nvSpPr>
        <p:spPr>
          <a:xfrm rot="2700000">
            <a:off x="6353921" y="4784323"/>
            <a:ext cx="308610" cy="678180"/>
          </a:xfrm>
          <a:custGeom>
            <a:avLst/>
            <a:gdLst/>
            <a:ahLst/>
            <a:cxnLst/>
            <a:rect l="l" t="t" r="r" b="b"/>
            <a:pathLst>
              <a:path w="2232250" h="4002001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196812" y="2516917"/>
            <a:ext cx="4724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대표적인 숙박업 공유 플랫폼</a:t>
            </a:r>
            <a:endParaRPr sz="16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265" name="Google Shape;265;p7"/>
          <p:cNvGrpSpPr/>
          <p:nvPr/>
        </p:nvGrpSpPr>
        <p:grpSpPr>
          <a:xfrm>
            <a:off x="1220698" y="3645250"/>
            <a:ext cx="3560445" cy="683954"/>
            <a:chOff x="1102360" y="3556000"/>
            <a:chExt cx="3560445" cy="683954"/>
          </a:xfrm>
        </p:grpSpPr>
        <p:sp>
          <p:nvSpPr>
            <p:cNvPr id="266" name="Google Shape;266;p7"/>
            <p:cNvSpPr txBox="1"/>
            <p:nvPr/>
          </p:nvSpPr>
          <p:spPr>
            <a:xfrm>
              <a:off x="1102360" y="3901440"/>
              <a:ext cx="356044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altLang="en-US" sz="16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숙박 및 콘텐츠 비교 플랫폼</a:t>
              </a: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67" name="Google Shape;267;p7"/>
            <p:cNvSpPr txBox="1"/>
            <p:nvPr/>
          </p:nvSpPr>
          <p:spPr>
            <a:xfrm>
              <a:off x="1102360" y="3556000"/>
              <a:ext cx="3560445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20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여기 어때</a:t>
              </a:r>
              <a:endParaRPr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grpSp>
        <p:nvGrpSpPr>
          <p:cNvPr id="268" name="Google Shape;268;p7"/>
          <p:cNvGrpSpPr/>
          <p:nvPr/>
        </p:nvGrpSpPr>
        <p:grpSpPr>
          <a:xfrm>
            <a:off x="7123278" y="2739806"/>
            <a:ext cx="4161790" cy="683954"/>
            <a:chOff x="7263130" y="2489200"/>
            <a:chExt cx="3560445" cy="683954"/>
          </a:xfrm>
        </p:grpSpPr>
        <p:sp>
          <p:nvSpPr>
            <p:cNvPr id="269" name="Google Shape;269;p7"/>
            <p:cNvSpPr txBox="1"/>
            <p:nvPr/>
          </p:nvSpPr>
          <p:spPr>
            <a:xfrm>
              <a:off x="7263130" y="2834640"/>
              <a:ext cx="356044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altLang="en-US" sz="16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숙박업 가격비교 플랫폼</a:t>
              </a: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70" name="Google Shape;270;p7"/>
            <p:cNvSpPr txBox="1"/>
            <p:nvPr/>
          </p:nvSpPr>
          <p:spPr>
            <a:xfrm>
              <a:off x="7263130" y="2489200"/>
              <a:ext cx="3560445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20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야놀자</a:t>
              </a:r>
              <a:endParaRPr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grpSp>
        <p:nvGrpSpPr>
          <p:cNvPr id="271" name="Google Shape;271;p7"/>
          <p:cNvGrpSpPr/>
          <p:nvPr/>
        </p:nvGrpSpPr>
        <p:grpSpPr>
          <a:xfrm>
            <a:off x="7118497" y="4506564"/>
            <a:ext cx="3559810" cy="683954"/>
            <a:chOff x="7344410" y="4126865"/>
            <a:chExt cx="3559810" cy="683954"/>
          </a:xfrm>
        </p:grpSpPr>
        <p:sp>
          <p:nvSpPr>
            <p:cNvPr id="272" name="Google Shape;272;p7"/>
            <p:cNvSpPr txBox="1"/>
            <p:nvPr/>
          </p:nvSpPr>
          <p:spPr>
            <a:xfrm>
              <a:off x="7344410" y="4472305"/>
              <a:ext cx="35598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호텔 위주 정보 제공 서비스</a:t>
              </a: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73" name="Google Shape;273;p7"/>
            <p:cNvSpPr txBox="1"/>
            <p:nvPr/>
          </p:nvSpPr>
          <p:spPr>
            <a:xfrm>
              <a:off x="7344410" y="4126865"/>
              <a:ext cx="35598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  <a:sym typeface="Arial"/>
                </a:rPr>
                <a:t>데일리 호텔</a:t>
              </a:r>
              <a:endParaRPr sz="20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274" name="Google Shape;274;p7"/>
          <p:cNvSpPr txBox="1"/>
          <p:nvPr/>
        </p:nvSpPr>
        <p:spPr>
          <a:xfrm>
            <a:off x="1344183" y="2208694"/>
            <a:ext cx="35604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Air </a:t>
            </a:r>
            <a:r>
              <a:rPr lang="en-US" sz="2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BnB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276" name="Google Shape;276;p7"/>
          <p:cNvGrpSpPr/>
          <p:nvPr/>
        </p:nvGrpSpPr>
        <p:grpSpPr>
          <a:xfrm>
            <a:off x="5869416" y="2908533"/>
            <a:ext cx="1149350" cy="1146810"/>
            <a:chOff x="5901690" y="2969895"/>
            <a:chExt cx="1149350" cy="1146810"/>
          </a:xfrm>
        </p:grpSpPr>
        <p:sp>
          <p:nvSpPr>
            <p:cNvPr id="277" name="Google Shape;277;p7"/>
            <p:cNvSpPr/>
            <p:nvPr/>
          </p:nvSpPr>
          <p:spPr>
            <a:xfrm>
              <a:off x="5901690" y="2969895"/>
              <a:ext cx="1149350" cy="114681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04040"/>
            </a:solidFill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09005" y="3075940"/>
              <a:ext cx="937260" cy="9347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grpSp>
        <p:nvGrpSpPr>
          <p:cNvPr id="279" name="Google Shape;279;p7"/>
          <p:cNvGrpSpPr/>
          <p:nvPr/>
        </p:nvGrpSpPr>
        <p:grpSpPr>
          <a:xfrm>
            <a:off x="4877546" y="3735938"/>
            <a:ext cx="1149350" cy="1146810"/>
            <a:chOff x="4909820" y="3797300"/>
            <a:chExt cx="1149350" cy="1146810"/>
          </a:xfrm>
        </p:grpSpPr>
        <p:sp>
          <p:nvSpPr>
            <p:cNvPr id="280" name="Google Shape;280;p7"/>
            <p:cNvSpPr/>
            <p:nvPr/>
          </p:nvSpPr>
          <p:spPr>
            <a:xfrm>
              <a:off x="4909820" y="3797300"/>
              <a:ext cx="1149350" cy="114681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04040"/>
            </a:solidFill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5017135" y="3903345"/>
              <a:ext cx="937260" cy="9347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grpSp>
        <p:nvGrpSpPr>
          <p:cNvPr id="283" name="Google Shape;283;p7"/>
          <p:cNvGrpSpPr/>
          <p:nvPr/>
        </p:nvGrpSpPr>
        <p:grpSpPr>
          <a:xfrm>
            <a:off x="5859891" y="4565883"/>
            <a:ext cx="1148715" cy="1146175"/>
            <a:chOff x="5892165" y="4627245"/>
            <a:chExt cx="1148715" cy="1146175"/>
          </a:xfrm>
        </p:grpSpPr>
        <p:sp>
          <p:nvSpPr>
            <p:cNvPr id="284" name="Google Shape;284;p7"/>
            <p:cNvSpPr/>
            <p:nvPr/>
          </p:nvSpPr>
          <p:spPr>
            <a:xfrm>
              <a:off x="5892165" y="4627245"/>
              <a:ext cx="1148715" cy="1146175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04040"/>
            </a:solidFill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20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5999480" y="4733290"/>
              <a:ext cx="936625" cy="934085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20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287" name="Google Shape;287;p7"/>
          <p:cNvSpPr txBox="1"/>
          <p:nvPr/>
        </p:nvSpPr>
        <p:spPr>
          <a:xfrm>
            <a:off x="470646" y="232101"/>
            <a:ext cx="3854450" cy="70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벤치마킹</a:t>
            </a:r>
            <a:endParaRPr sz="4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8C42959-DB1C-4760-851C-C9A1430C4F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024A9F-C95B-42CF-A048-5C6585AEB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11" y="2487105"/>
            <a:ext cx="595690" cy="6140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D94696-E42E-4BC3-9ABF-93DEF1B21E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27" y="3193830"/>
            <a:ext cx="1411727" cy="5764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F310CD-95A6-49C4-AA3B-CAE9F407E4F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95" y="3999788"/>
            <a:ext cx="649610" cy="6496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83FF2C-C39A-4F69-9A6C-94DBCDE3E5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50" y="4561903"/>
            <a:ext cx="1051596" cy="10515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d9d35dbc3_3_35"/>
          <p:cNvSpPr txBox="1"/>
          <p:nvPr/>
        </p:nvSpPr>
        <p:spPr>
          <a:xfrm>
            <a:off x="103891" y="151581"/>
            <a:ext cx="3854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latin typeface="맑은 고딕" pitchFamily="50" charset="-127"/>
                <a:ea typeface="맑은 고딕" pitchFamily="50" charset="-127"/>
                <a:sym typeface="Arial"/>
              </a:rPr>
              <a:t>[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  <a:sym typeface="Arial"/>
              </a:rPr>
              <a:t>잠시 쉼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  <a:sym typeface="Arial"/>
              </a:rPr>
              <a:t>,</a:t>
            </a:r>
            <a:r>
              <a:rPr lang="en-US" sz="3600" b="1" dirty="0">
                <a:latin typeface="맑은 고딕" pitchFamily="50" charset="-127"/>
                <a:ea typeface="맑은 고딕" pitchFamily="50" charset="-127"/>
                <a:sym typeface="Arial"/>
              </a:rPr>
              <a:t>] 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  <a:sym typeface="Arial"/>
              </a:rPr>
              <a:t>이</a:t>
            </a:r>
            <a:r>
              <a:rPr lang="en-US" sz="36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란?</a:t>
            </a:r>
            <a:endParaRPr sz="36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90" name="Google Shape;190;g7d9d35dbc3_3_35"/>
          <p:cNvSpPr txBox="1"/>
          <p:nvPr/>
        </p:nvSpPr>
        <p:spPr>
          <a:xfrm>
            <a:off x="243524" y="4951849"/>
            <a:ext cx="57399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2800" dirty="0">
                <a:latin typeface="맑은 고딕" pitchFamily="50" charset="-127"/>
                <a:ea typeface="맑은 고딕" pitchFamily="50" charset="-127"/>
                <a:sym typeface="Arial"/>
              </a:rPr>
              <a:t>침대에 누워서 창 밖의 달을 보면서 쉬는 상상</a:t>
            </a:r>
            <a:r>
              <a:rPr lang="ko-KR" altLang="en-US" sz="36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  </a:t>
            </a:r>
            <a:endParaRPr lang="en-US" altLang="ko-KR" sz="36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92" name="Google Shape;192;g7d9d35dbc3_3_35"/>
          <p:cNvSpPr txBox="1"/>
          <p:nvPr/>
        </p:nvSpPr>
        <p:spPr>
          <a:xfrm>
            <a:off x="6229384" y="5008337"/>
            <a:ext cx="55824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2800" dirty="0">
                <a:latin typeface="맑은 고딕" pitchFamily="50" charset="-127"/>
                <a:ea typeface="맑은 고딕" pitchFamily="50" charset="-127"/>
                <a:sym typeface="Arial"/>
              </a:rPr>
              <a:t>창문을 일시정지 버튼으로 대입하여 로고화</a:t>
            </a:r>
            <a:endParaRPr sz="280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E764C6-519E-4392-A831-49C03B0AE7E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30E0100-B1E8-4B24-8C16-31F8A6243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0" y="929203"/>
            <a:ext cx="4149153" cy="2897508"/>
          </a:xfrm>
          <a:prstGeom prst="rect">
            <a:avLst/>
          </a:prstGeom>
        </p:spPr>
      </p:pic>
      <p:sp>
        <p:nvSpPr>
          <p:cNvPr id="19" name="Google Shape;178;p4">
            <a:extLst>
              <a:ext uri="{FF2B5EF4-FFF2-40B4-BE49-F238E27FC236}">
                <a16:creationId xmlns:a16="http://schemas.microsoft.com/office/drawing/2014/main" id="{9E254767-213D-4232-A76D-851E3E39BD53}"/>
              </a:ext>
            </a:extLst>
          </p:cNvPr>
          <p:cNvSpPr/>
          <p:nvPr/>
        </p:nvSpPr>
        <p:spPr>
          <a:xfrm>
            <a:off x="4735629" y="2468604"/>
            <a:ext cx="901931" cy="472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1" name="Google Shape;192;g7d9d35dbc3_3_35">
            <a:extLst>
              <a:ext uri="{FF2B5EF4-FFF2-40B4-BE49-F238E27FC236}">
                <a16:creationId xmlns:a16="http://schemas.microsoft.com/office/drawing/2014/main" id="{29C9AA0C-78D0-4CBC-BF5E-D9B8EE690316}"/>
              </a:ext>
            </a:extLst>
          </p:cNvPr>
          <p:cNvSpPr txBox="1"/>
          <p:nvPr/>
        </p:nvSpPr>
        <p:spPr>
          <a:xfrm>
            <a:off x="4735627" y="2474435"/>
            <a:ext cx="754711" cy="18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logo</a:t>
            </a:r>
            <a:endParaRPr sz="360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2" name="Google Shape;192;g7d9d35dbc3_3_35">
            <a:extLst>
              <a:ext uri="{FF2B5EF4-FFF2-40B4-BE49-F238E27FC236}">
                <a16:creationId xmlns:a16="http://schemas.microsoft.com/office/drawing/2014/main" id="{2B232CCA-86AA-4442-9DE8-F07CAC315956}"/>
              </a:ext>
            </a:extLst>
          </p:cNvPr>
          <p:cNvSpPr txBox="1"/>
          <p:nvPr/>
        </p:nvSpPr>
        <p:spPr>
          <a:xfrm>
            <a:off x="3550727" y="3986366"/>
            <a:ext cx="55824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잠시 쉼</a:t>
            </a:r>
            <a:r>
              <a:rPr lang="en-US" altLang="ko-KR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,</a:t>
            </a:r>
            <a:r>
              <a:rPr lang="ko-KR" altLang="en-US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altLang="ko-KR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= </a:t>
            </a:r>
            <a:r>
              <a:rPr lang="ko-KR" altLang="en-US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일시정지</a:t>
            </a:r>
            <a:endParaRPr sz="32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12A8F9-5D8F-46D3-BCA2-58C21A254DA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32" y="929203"/>
            <a:ext cx="5928575" cy="2961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-10795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1769678" y="5112534"/>
            <a:ext cx="8652641" cy="42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프로젝트 </a:t>
            </a:r>
            <a:r>
              <a:rPr lang="en-US" altLang="ko-KR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‘</a:t>
            </a:r>
            <a:r>
              <a:rPr lang="en-US" altLang="ko-KR" sz="4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PAUSE</a:t>
            </a:r>
            <a:r>
              <a:rPr lang="en-US" altLang="ko-KR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’</a:t>
            </a:r>
            <a:r>
              <a:rPr lang="ko-KR" altLang="en-US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개발 계획 수립</a:t>
            </a:r>
            <a:endParaRPr sz="4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3" y="566384"/>
            <a:ext cx="6284432" cy="31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7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/>
          <p:nvPr/>
        </p:nvSpPr>
        <p:spPr>
          <a:xfrm>
            <a:off x="0" y="-635"/>
            <a:ext cx="12229465" cy="456120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38" name="Google Shape;338;p11"/>
          <p:cNvSpPr txBox="1"/>
          <p:nvPr/>
        </p:nvSpPr>
        <p:spPr>
          <a:xfrm>
            <a:off x="471170" y="286385"/>
            <a:ext cx="888731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프로젝트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의 </a:t>
            </a:r>
            <a:r>
              <a:rPr lang="ko-KR" alt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주제선정 및 분업화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DB08C6-482B-4D3D-BAE7-742AFD934B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7C7F0F7-6410-4824-A58B-F577B8565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05" y="1105880"/>
            <a:ext cx="7957989" cy="53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2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1890</Words>
  <Application>Microsoft Office PowerPoint</Application>
  <PresentationFormat>와이드스크린</PresentationFormat>
  <Paragraphs>326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준수</dc:creator>
  <cp:lastModifiedBy>문형철</cp:lastModifiedBy>
  <cp:revision>85</cp:revision>
  <dcterms:created xsi:type="dcterms:W3CDTF">2021-06-29T10:13:33Z</dcterms:created>
  <dcterms:modified xsi:type="dcterms:W3CDTF">2021-07-01T15:31:54Z</dcterms:modified>
</cp:coreProperties>
</file>